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3"/>
    <p:sldMasterId id="214748367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51435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Nunito"/>
      <p:regular r:id="rId39"/>
      <p:bold r:id="rId40"/>
      <p:italic r:id="rId41"/>
      <p:boldItalic r:id="rId42"/>
    </p:embeddedFont>
    <p:embeddedFont>
      <p:font typeface="Montserrat"/>
      <p:regular r:id="rId43"/>
      <p:bold r:id="rId44"/>
      <p:italic r:id="rId45"/>
      <p:boldItalic r:id="rId46"/>
    </p:embeddedFont>
    <p:embeddedFont>
      <p:font typeface="Nunito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bold.fntdata"/><Relationship Id="rId42" Type="http://schemas.openxmlformats.org/officeDocument/2006/relationships/font" Target="fonts/Nunito-boldItalic.fntdata"/><Relationship Id="rId41" Type="http://schemas.openxmlformats.org/officeDocument/2006/relationships/font" Target="fonts/Nunito-italic.fntdata"/><Relationship Id="rId44" Type="http://schemas.openxmlformats.org/officeDocument/2006/relationships/font" Target="fonts/Montserrat-bold.fntdata"/><Relationship Id="rId43" Type="http://schemas.openxmlformats.org/officeDocument/2006/relationships/font" Target="fonts/Montserrat-regular.fntdata"/><Relationship Id="rId46" Type="http://schemas.openxmlformats.org/officeDocument/2006/relationships/font" Target="fonts/Montserrat-boldItalic.fntdata"/><Relationship Id="rId45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NunitoSans-bold.fntdata"/><Relationship Id="rId47" Type="http://schemas.openxmlformats.org/officeDocument/2006/relationships/font" Target="fonts/NunitoSans-regular.fntdata"/><Relationship Id="rId49" Type="http://schemas.openxmlformats.org/officeDocument/2006/relationships/font" Target="fonts/Nunito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Roboto-regular.fntdata"/><Relationship Id="rId34" Type="http://schemas.openxmlformats.org/officeDocument/2006/relationships/slide" Target="slides/slide29.xml"/><Relationship Id="rId37" Type="http://schemas.openxmlformats.org/officeDocument/2006/relationships/font" Target="fonts/Roboto-italic.fntdata"/><Relationship Id="rId36" Type="http://schemas.openxmlformats.org/officeDocument/2006/relationships/font" Target="fonts/Roboto-bold.fntdata"/><Relationship Id="rId39" Type="http://schemas.openxmlformats.org/officeDocument/2006/relationships/font" Target="fonts/Nunito-regular.fntdata"/><Relationship Id="rId38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Nunito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e5f7bd96ef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3e5f7bd96ef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e5f7bd96ef_0_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e5f7bd96ef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3e5f7bd96ef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3e5f7bd96ef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e5f7515a52_0_339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e5f7515a52_0_339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Need to explain the need to think about it as a system (system thinking)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5f7515a52_0_414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e5f7515a52_0_414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e5f7bd96ef_0_6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g3e5f7bd96ef_0_6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3e5f7bd96ef_0_6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e5f7bd96ef_0_7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g3e5f7bd96ef_0_7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3e5f7bd96ef_0_7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e5f7bd96ef_0_7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g3e5f7bd96ef_0_7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3e5f7bd96ef_0_7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5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e5f7bd96ef_0_8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g3e5f7bd96ef_0_8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3e5f7bd96ef_0_8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e5ffda440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e5ffda440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3e5ffda440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e5ffda4401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e5ffda4401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g3e5ffda4401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5f7515a52_0_77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e5f7515a52_0_77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e5f7515a52_0_152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e5f7515a52_0_152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5f7515a52_0_158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e5f7515a52_0_158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e5f7515a52_0_169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e5f7515a52_0_169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e5f7515a52_0_177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e5f7515a52_0_177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e5f7515a52_0_183:notes"/>
          <p:cNvSpPr/>
          <p:nvPr>
            <p:ph idx="2" type="sldImg"/>
          </p:nvPr>
        </p:nvSpPr>
        <p:spPr>
          <a:xfrm>
            <a:off x="285975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e5f7515a52_0_183:notes"/>
          <p:cNvSpPr txBox="1"/>
          <p:nvPr>
            <p:ph idx="1" type="body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2">
  <p:cSld name="CUSTOM_4_2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/>
          <p:nvPr/>
        </p:nvSpPr>
        <p:spPr>
          <a:xfrm>
            <a:off x="0" y="749808"/>
            <a:ext cx="9144000" cy="3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11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b="1" sz="26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b="1" sz="26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b="1" sz="26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b="1" sz="26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b="1" sz="26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b="1" sz="26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b="1" sz="26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b="1" sz="26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b="1" sz="2600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44" name="Google Shape;4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3">
  <p:cSld name="CUSTOM_3">
    <p:bg>
      <p:bgPr>
        <a:solidFill>
          <a:schemeClr val="dk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/>
          <p:nvPr/>
        </p:nvSpPr>
        <p:spPr>
          <a:xfrm>
            <a:off x="0" y="0"/>
            <a:ext cx="7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12"/>
          <p:cNvSpPr txBox="1"/>
          <p:nvPr>
            <p:ph type="title"/>
          </p:nvPr>
        </p:nvSpPr>
        <p:spPr>
          <a:xfrm>
            <a:off x="461925" y="2026175"/>
            <a:ext cx="72333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 sz="4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 sz="4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 sz="4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 sz="4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 sz="4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 sz="4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 sz="4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 sz="4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Montserrat"/>
              <a:buNone/>
              <a:defRPr b="1" sz="44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48" name="Google Shape;4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3">
  <p:cSld name="CUSTOM_4_3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0" y="749808"/>
            <a:ext cx="9144000" cy="3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3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b="1" sz="26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b="1" sz="26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b="1" sz="26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b="1" sz="26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b="1" sz="26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b="1" sz="26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b="1" sz="26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b="1" sz="26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b="1" sz="2600">
                <a:solidFill>
                  <a:schemeClr val="accent4"/>
                </a:solidFill>
              </a:defRPr>
            </a:lvl9pPr>
          </a:lstStyle>
          <a:p/>
        </p:txBody>
      </p:sp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3 1">
  <p:cSld name="CUSTOM_3_1"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0"/>
            <a:ext cx="7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4"/>
          <p:cNvSpPr txBox="1"/>
          <p:nvPr>
            <p:ph type="title"/>
          </p:nvPr>
        </p:nvSpPr>
        <p:spPr>
          <a:xfrm>
            <a:off x="451425" y="2026175"/>
            <a:ext cx="72438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Montserrat"/>
              <a:buNone/>
              <a:defRPr b="1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Montserrat"/>
              <a:buNone/>
              <a:defRPr b="1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Montserrat"/>
              <a:buNone/>
              <a:defRPr b="1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Montserrat"/>
              <a:buNone/>
              <a:defRPr b="1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Montserrat"/>
              <a:buNone/>
              <a:defRPr b="1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Montserrat"/>
              <a:buNone/>
              <a:defRPr b="1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Montserrat"/>
              <a:buNone/>
              <a:defRPr b="1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Montserrat"/>
              <a:buNone/>
              <a:defRPr b="1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Montserrat"/>
              <a:buNone/>
              <a:defRPr b="1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56" name="Google Shape;5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4">
  <p:cSld name="CUSTOM_4_4">
    <p:bg>
      <p:bgPr>
        <a:solidFill>
          <a:schemeClr val="dk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0" y="749808"/>
            <a:ext cx="9144000" cy="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b="1" sz="26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b="1" sz="26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b="1" sz="26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b="1" sz="26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b="1" sz="26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b="1" sz="26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b="1" sz="26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b="1" sz="26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 b="1" sz="2600">
                <a:solidFill>
                  <a:schemeClr val="accent5"/>
                </a:solidFill>
              </a:defRPr>
            </a:lvl9pPr>
          </a:lstStyle>
          <a:p/>
        </p:txBody>
      </p:sp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3 1 1">
  <p:cSld name="CUSTOM_3_1_1"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>
            <a:off x="0" y="0"/>
            <a:ext cx="732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6"/>
          <p:cNvSpPr txBox="1"/>
          <p:nvPr>
            <p:ph type="title"/>
          </p:nvPr>
        </p:nvSpPr>
        <p:spPr>
          <a:xfrm>
            <a:off x="461925" y="2026175"/>
            <a:ext cx="55536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Montserrat"/>
              <a:buNone/>
              <a:defRPr b="1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Montserrat"/>
              <a:buNone/>
              <a:defRPr b="1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Montserrat"/>
              <a:buNone/>
              <a:defRPr b="1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Montserrat"/>
              <a:buNone/>
              <a:defRPr b="1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Montserrat"/>
              <a:buNone/>
              <a:defRPr b="1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Montserrat"/>
              <a:buNone/>
              <a:defRPr b="1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Montserrat"/>
              <a:buNone/>
              <a:defRPr b="1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Montserrat"/>
              <a:buNone/>
              <a:defRPr b="1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Montserrat"/>
              <a:buNone/>
              <a:defRPr b="1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64" name="Google Shape;6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5">
  <p:cSld name="CUSTOM_4_5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0" y="749808"/>
            <a:ext cx="9144000" cy="36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7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b="1" sz="26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b="1" sz="26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b="1" sz="26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b="1" sz="26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b="1" sz="26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b="1" sz="26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b="1" sz="26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b="1" sz="26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 b="1" sz="2600">
                <a:solidFill>
                  <a:schemeClr val="accent6"/>
                </a:solidFill>
              </a:defRPr>
            </a:lvl9pPr>
          </a:lstStyle>
          <a:p/>
        </p:txBody>
      </p:sp>
      <p:pic>
        <p:nvPicPr>
          <p:cNvPr id="68" name="Google Shape;6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9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9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7" name="Google Shape;77;p19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1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2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3" name="Google Shape;93;p22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9" name="Google Shape;99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4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4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4" name="Google Shape;104;p24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8" name="Google Shape;108;p2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6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3" name="Google Shape;113;p26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2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2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7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7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20" name="Google Shape;120;p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8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4" name="Google Shape;124;p2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eatures columns">
  <p:cSld name="CUSTOM_2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/>
          <p:nvPr>
            <p:ph type="title"/>
          </p:nvPr>
        </p:nvSpPr>
        <p:spPr>
          <a:xfrm>
            <a:off x="711178" y="307369"/>
            <a:ext cx="8072400" cy="4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9" name="Google Shape;129;p30"/>
          <p:cNvSpPr/>
          <p:nvPr>
            <p:ph idx="2" type="pic"/>
          </p:nvPr>
        </p:nvSpPr>
        <p:spPr>
          <a:xfrm>
            <a:off x="567742" y="1863994"/>
            <a:ext cx="485700" cy="4785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30"/>
          <p:cNvSpPr txBox="1"/>
          <p:nvPr>
            <p:ph idx="1" type="subTitle"/>
          </p:nvPr>
        </p:nvSpPr>
        <p:spPr>
          <a:xfrm>
            <a:off x="567742" y="2348944"/>
            <a:ext cx="1822500" cy="2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1" name="Google Shape;131;p30"/>
          <p:cNvSpPr txBox="1"/>
          <p:nvPr>
            <p:ph idx="3" type="body"/>
          </p:nvPr>
        </p:nvSpPr>
        <p:spPr>
          <a:xfrm>
            <a:off x="567742" y="2613788"/>
            <a:ext cx="2404800" cy="18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●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○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■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●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○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■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●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○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7244D"/>
              </a:buClr>
              <a:buSzPts val="1200"/>
              <a:buFont typeface="Nunito Sans"/>
              <a:buChar char="■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2" name="Google Shape;132;p30"/>
          <p:cNvSpPr/>
          <p:nvPr>
            <p:ph idx="4" type="pic"/>
          </p:nvPr>
        </p:nvSpPr>
        <p:spPr>
          <a:xfrm>
            <a:off x="3380421" y="1863994"/>
            <a:ext cx="485700" cy="4785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30"/>
          <p:cNvSpPr txBox="1"/>
          <p:nvPr>
            <p:ph idx="5" type="subTitle"/>
          </p:nvPr>
        </p:nvSpPr>
        <p:spPr>
          <a:xfrm>
            <a:off x="3380421" y="2348944"/>
            <a:ext cx="1822500" cy="2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4" name="Google Shape;134;p30"/>
          <p:cNvSpPr txBox="1"/>
          <p:nvPr>
            <p:ph idx="6" type="body"/>
          </p:nvPr>
        </p:nvSpPr>
        <p:spPr>
          <a:xfrm>
            <a:off x="3380421" y="2613788"/>
            <a:ext cx="2404800" cy="18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●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○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■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●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○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■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●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○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7244D"/>
              </a:buClr>
              <a:buSzPts val="1200"/>
              <a:buFont typeface="Nunito Sans"/>
              <a:buChar char="■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5" name="Google Shape;135;p30"/>
          <p:cNvSpPr/>
          <p:nvPr>
            <p:ph idx="7" type="pic"/>
          </p:nvPr>
        </p:nvSpPr>
        <p:spPr>
          <a:xfrm>
            <a:off x="6193099" y="1863994"/>
            <a:ext cx="485700" cy="4785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30"/>
          <p:cNvSpPr txBox="1"/>
          <p:nvPr>
            <p:ph idx="8" type="subTitle"/>
          </p:nvPr>
        </p:nvSpPr>
        <p:spPr>
          <a:xfrm>
            <a:off x="6193099" y="2348944"/>
            <a:ext cx="1822500" cy="2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227FFF"/>
              </a:buClr>
              <a:buSzPts val="1400"/>
              <a:buFont typeface="Nunito"/>
              <a:buNone/>
              <a:defRPr b="1" sz="1400">
                <a:solidFill>
                  <a:srgbClr val="227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9" type="body"/>
          </p:nvPr>
        </p:nvSpPr>
        <p:spPr>
          <a:xfrm>
            <a:off x="6193099" y="2613788"/>
            <a:ext cx="2404800" cy="18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●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○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■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●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○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■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●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7244D"/>
              </a:buClr>
              <a:buSzPts val="1200"/>
              <a:buFont typeface="Nunito Sans"/>
              <a:buChar char="○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7244D"/>
              </a:buClr>
              <a:buSzPts val="1200"/>
              <a:buFont typeface="Nunito Sans"/>
              <a:buChar char="■"/>
              <a:defRPr sz="1200">
                <a:solidFill>
                  <a:srgbClr val="07244D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/>
          <p:nvPr/>
        </p:nvSpPr>
        <p:spPr>
          <a:xfrm>
            <a:off x="0" y="0"/>
            <a:ext cx="73200" cy="5143500"/>
          </a:xfrm>
          <a:prstGeom prst="rect">
            <a:avLst/>
          </a:prstGeom>
          <a:solidFill>
            <a:srgbClr val="F5C51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4"/>
          <p:cNvSpPr txBox="1"/>
          <p:nvPr>
            <p:ph type="title"/>
          </p:nvPr>
        </p:nvSpPr>
        <p:spPr>
          <a:xfrm>
            <a:off x="451425" y="2026175"/>
            <a:ext cx="72438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Montserrat"/>
              <a:buNone/>
              <a:defRPr b="1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6" name="Google Shape;1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6">
  <p:cSld name="CUSTOM_4_6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/>
          <p:nvPr/>
        </p:nvSpPr>
        <p:spPr>
          <a:xfrm>
            <a:off x="0" y="749808"/>
            <a:ext cx="9144000" cy="36600"/>
          </a:xfrm>
          <a:prstGeom prst="rect">
            <a:avLst/>
          </a:prstGeom>
          <a:solidFill>
            <a:srgbClr val="F5C51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5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None/>
              <a:defRPr b="1" sz="2600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20" name="Google Shape;2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4">
  <p:cSld name="CUSTOM_5">
    <p:bg>
      <p:bgPr>
        <a:solidFill>
          <a:schemeClr val="dk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/>
          <p:nvPr/>
        </p:nvSpPr>
        <p:spPr>
          <a:xfrm>
            <a:off x="0" y="0"/>
            <a:ext cx="73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6"/>
          <p:cNvSpPr txBox="1"/>
          <p:nvPr>
            <p:ph type="title"/>
          </p:nvPr>
        </p:nvSpPr>
        <p:spPr>
          <a:xfrm>
            <a:off x="472425" y="2026175"/>
            <a:ext cx="72228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"/>
              <a:buNone/>
              <a:defRPr b="1" sz="4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"/>
              <a:buNone/>
              <a:defRPr b="1" sz="4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"/>
              <a:buNone/>
              <a:defRPr b="1" sz="4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"/>
              <a:buNone/>
              <a:defRPr b="1" sz="4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"/>
              <a:buNone/>
              <a:defRPr b="1" sz="4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"/>
              <a:buNone/>
              <a:defRPr b="1" sz="4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"/>
              <a:buNone/>
              <a:defRPr b="1" sz="4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"/>
              <a:buNone/>
              <a:defRPr b="1" sz="4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"/>
              <a:buNone/>
              <a:defRPr b="1" sz="44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24" name="Google Shape;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4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749808"/>
            <a:ext cx="9144000" cy="3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7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b="1" sz="2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b="1" sz="26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b="1" sz="26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b="1" sz="26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b="1" sz="26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b="1" sz="26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b="1" sz="26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b="1" sz="26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None/>
              <a:defRPr b="1" sz="26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8" name="Google Shape;2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">
    <p:bg>
      <p:bgPr>
        <a:solidFill>
          <a:schemeClr val="dk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/>
          <p:nvPr/>
        </p:nvSpPr>
        <p:spPr>
          <a:xfrm>
            <a:off x="0" y="0"/>
            <a:ext cx="732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8"/>
          <p:cNvSpPr txBox="1"/>
          <p:nvPr>
            <p:ph type="title"/>
          </p:nvPr>
        </p:nvSpPr>
        <p:spPr>
          <a:xfrm>
            <a:off x="461925" y="2026175"/>
            <a:ext cx="72333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b="1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b="1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b="1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b="1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b="1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b="1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b="1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b="1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Montserrat"/>
              <a:buNone/>
              <a:defRPr b="1" sz="4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32" name="Google Shape;3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4_1">
    <p:bg>
      <p:bgPr>
        <a:solidFill>
          <a:schemeClr val="dk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0" y="749808"/>
            <a:ext cx="9144000" cy="3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9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b="1" sz="2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b="1" sz="26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b="1" sz="26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b="1" sz="26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b="1" sz="26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b="1" sz="26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b="1" sz="26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b="1" sz="26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b="1" sz="2600">
                <a:solidFill>
                  <a:schemeClr val="accent2"/>
                </a:solidFill>
              </a:defRPr>
            </a:lvl9pPr>
          </a:lstStyle>
          <a:p/>
        </p:txBody>
      </p:sp>
      <p:pic>
        <p:nvPicPr>
          <p:cNvPr id="36" name="Google Shape;3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">
    <p:bg>
      <p:bgPr>
        <a:solidFill>
          <a:schemeClr val="dk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0" y="0"/>
            <a:ext cx="73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451425" y="2026175"/>
            <a:ext cx="72438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1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1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1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1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1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1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1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1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Montserrat"/>
              <a:buNone/>
              <a:defRPr b="1" sz="4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40" name="Google Shape;4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8325" y="4461775"/>
            <a:ext cx="474125" cy="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Relationship Id="rId4" Type="http://schemas.openxmlformats.org/officeDocument/2006/relationships/image" Target="../media/image7.png"/><Relationship Id="rId9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1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jpg"/><Relationship Id="rId5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37.png"/><Relationship Id="rId8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15.png"/><Relationship Id="rId13" Type="http://schemas.openxmlformats.org/officeDocument/2006/relationships/image" Target="../media/image46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2.png"/><Relationship Id="rId15" Type="http://schemas.openxmlformats.org/officeDocument/2006/relationships/image" Target="../media/image21.png"/><Relationship Id="rId14" Type="http://schemas.openxmlformats.org/officeDocument/2006/relationships/image" Target="../media/image47.png"/><Relationship Id="rId17" Type="http://schemas.openxmlformats.org/officeDocument/2006/relationships/image" Target="../media/image28.png"/><Relationship Id="rId16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10.png"/><Relationship Id="rId7" Type="http://schemas.openxmlformats.org/officeDocument/2006/relationships/image" Target="../media/image45.png"/><Relationship Id="rId8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37.png"/><Relationship Id="rId8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F5C51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1"/>
          <p:cNvSpPr/>
          <p:nvPr/>
        </p:nvSpPr>
        <p:spPr>
          <a:xfrm>
            <a:off x="548640" y="177465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The Network Automation Map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Navigate Your Journey with the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NAF Automation Framework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1"/>
          <p:cNvSpPr/>
          <p:nvPr/>
        </p:nvSpPr>
        <p:spPr>
          <a:xfrm>
            <a:off x="548640" y="3474720"/>
            <a:ext cx="4572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F8FAFC"/>
                </a:solidFill>
              </a:rPr>
              <a:t>Christian Adell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400"/>
              <a:buFont typeface="Arial"/>
              <a:buNone/>
            </a:pPr>
            <a:r>
              <a:rPr lang="en-US">
                <a:solidFill>
                  <a:srgbClr val="94A3B8"/>
                </a:solidFill>
              </a:rPr>
              <a:t>Coreweave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Damien Garros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OpsMill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1"/>
          <p:cNvSpPr/>
          <p:nvPr/>
        </p:nvSpPr>
        <p:spPr>
          <a:xfrm>
            <a:off x="6858000" y="4114800"/>
            <a:ext cx="1828800" cy="457200"/>
          </a:xfrm>
          <a:prstGeom prst="rect">
            <a:avLst/>
          </a:prstGeom>
          <a:solidFill>
            <a:srgbClr val="F5C5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/>
              <a:t>ITNOG10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75" y="403050"/>
            <a:ext cx="1371599" cy="137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/>
          <p:nvPr/>
        </p:nvSpPr>
        <p:spPr>
          <a:xfrm>
            <a:off x="394525" y="2377450"/>
            <a:ext cx="4114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NAF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Automation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Framework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4572000" y="731520"/>
            <a:ext cx="41148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Simple building blocks that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underpin any network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automation framework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4572000" y="2560320"/>
            <a:ext cx="4114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Not a reference architecture</a:t>
            </a:r>
            <a:endParaRPr b="0" i="0" sz="1800" u="none" cap="none" strike="noStrik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— it’s a shared vocabulary +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responsibilities.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50" y="454625"/>
            <a:ext cx="1922825" cy="192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/>
          <p:nvPr/>
        </p:nvSpPr>
        <p:spPr>
          <a:xfrm>
            <a:off x="365760" y="45720"/>
            <a:ext cx="82296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1"/>
          <p:cNvPicPr preferRelativeResize="0"/>
          <p:nvPr/>
        </p:nvPicPr>
        <p:blipFill rotWithShape="1">
          <a:blip r:embed="rId4">
            <a:alphaModFix/>
          </a:blip>
          <a:srcRect b="0" l="3807" r="4458" t="10482"/>
          <a:stretch/>
        </p:blipFill>
        <p:spPr>
          <a:xfrm>
            <a:off x="1458000" y="1004150"/>
            <a:ext cx="6045102" cy="393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1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NAF Automation Framework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0A0A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46" name="Google Shape;246;p42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8412480" y="4526280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2"/>
          <p:cNvSpPr/>
          <p:nvPr/>
        </p:nvSpPr>
        <p:spPr>
          <a:xfrm>
            <a:off x="274320" y="1005840"/>
            <a:ext cx="2743200" cy="3657600"/>
          </a:xfrm>
          <a:prstGeom prst="rect">
            <a:avLst/>
          </a:prstGeom>
          <a:solidFill>
            <a:srgbClr val="151515"/>
          </a:solidFill>
          <a:ln cap="flat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2"/>
          <p:cNvSpPr/>
          <p:nvPr/>
        </p:nvSpPr>
        <p:spPr>
          <a:xfrm>
            <a:off x="411480" y="1143000"/>
            <a:ext cx="2469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Functional Building Blocks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2"/>
          <p:cNvSpPr/>
          <p:nvPr/>
        </p:nvSpPr>
        <p:spPr>
          <a:xfrm>
            <a:off x="411480" y="2103120"/>
            <a:ext cx="2469000" cy="23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The NAF automation framework is meant to be tool agnostic to avoid comparing apple and orange.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Each functional building block can be mapped to one or more tools and each tool can map to multiple functional blocks.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2"/>
          <p:cNvSpPr/>
          <p:nvPr/>
        </p:nvSpPr>
        <p:spPr>
          <a:xfrm>
            <a:off x="3200400" y="1005840"/>
            <a:ext cx="2743200" cy="3657600"/>
          </a:xfrm>
          <a:prstGeom prst="rect">
            <a:avLst/>
          </a:prstGeom>
          <a:solidFill>
            <a:srgbClr val="151515"/>
          </a:solidFill>
          <a:ln cap="flat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2"/>
          <p:cNvSpPr/>
          <p:nvPr/>
        </p:nvSpPr>
        <p:spPr>
          <a:xfrm>
            <a:off x="3337560" y="1143000"/>
            <a:ext cx="2469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Living Document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Not a Protocol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2"/>
          <p:cNvSpPr/>
          <p:nvPr/>
        </p:nvSpPr>
        <p:spPr>
          <a:xfrm>
            <a:off x="3337560" y="2103120"/>
            <a:ext cx="2469000" cy="23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The NAF automation framework is meant to evolve over time.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It’s not a strict implementation that imposes a specific way of doing things and in many cases, not all components are required to get started.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6126480" y="1005840"/>
            <a:ext cx="2743200" cy="3657600"/>
          </a:xfrm>
          <a:prstGeom prst="rect">
            <a:avLst/>
          </a:prstGeom>
          <a:solidFill>
            <a:srgbClr val="151515"/>
          </a:solidFill>
          <a:ln cap="flat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2"/>
          <p:cNvSpPr/>
          <p:nvPr/>
        </p:nvSpPr>
        <p:spPr>
          <a:xfrm>
            <a:off x="6263640" y="1143000"/>
            <a:ext cx="2469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Both for Beginners and Experts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2"/>
          <p:cNvSpPr/>
          <p:nvPr/>
        </p:nvSpPr>
        <p:spPr>
          <a:xfrm>
            <a:off x="6263640" y="2103120"/>
            <a:ext cx="2469000" cy="23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The NAF automation framework initiative is focusing initially on laying out the main building blocks to lay the foundation.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In the future the goal is to go deeper into each block.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2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NAF Automation Framework Fundamentals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/>
          <p:nvPr/>
        </p:nvSpPr>
        <p:spPr>
          <a:xfrm>
            <a:off x="731545" y="699900"/>
            <a:ext cx="76809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A map to help navigate the terminology and understand how things are related to each other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3"/>
          <p:cNvSpPr/>
          <p:nvPr/>
        </p:nvSpPr>
        <p:spPr>
          <a:xfrm>
            <a:off x="457200" y="3358745"/>
            <a:ext cx="1005900" cy="457200"/>
          </a:xfrm>
          <a:prstGeom prst="rect">
            <a:avLst/>
          </a:prstGeom>
          <a:solidFill>
            <a:srgbClr val="F5C51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3"/>
          <p:cNvSpPr/>
          <p:nvPr/>
        </p:nvSpPr>
        <p:spPr>
          <a:xfrm>
            <a:off x="457200" y="3861665"/>
            <a:ext cx="1005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Presentation</a:t>
            </a:r>
            <a:endParaRPr b="1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3"/>
          <p:cNvSpPr/>
          <p:nvPr/>
        </p:nvSpPr>
        <p:spPr>
          <a:xfrm>
            <a:off x="1645920" y="3358745"/>
            <a:ext cx="1005900" cy="457200"/>
          </a:xfrm>
          <a:prstGeom prst="rect">
            <a:avLst/>
          </a:prstGeom>
          <a:solidFill>
            <a:srgbClr val="00E6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3"/>
          <p:cNvSpPr/>
          <p:nvPr/>
        </p:nvSpPr>
        <p:spPr>
          <a:xfrm>
            <a:off x="1645920" y="3861665"/>
            <a:ext cx="1005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Observability</a:t>
            </a:r>
            <a:endParaRPr b="1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3"/>
          <p:cNvSpPr/>
          <p:nvPr/>
        </p:nvSpPr>
        <p:spPr>
          <a:xfrm>
            <a:off x="2834640" y="3358745"/>
            <a:ext cx="1005900" cy="457200"/>
          </a:xfrm>
          <a:prstGeom prst="rect">
            <a:avLst/>
          </a:prstGeom>
          <a:solidFill>
            <a:srgbClr val="00D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3"/>
          <p:cNvSpPr/>
          <p:nvPr/>
        </p:nvSpPr>
        <p:spPr>
          <a:xfrm>
            <a:off x="2789425" y="3861675"/>
            <a:ext cx="1083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Orchestration</a:t>
            </a:r>
            <a:endParaRPr b="1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3"/>
          <p:cNvSpPr/>
          <p:nvPr/>
        </p:nvSpPr>
        <p:spPr>
          <a:xfrm>
            <a:off x="4023360" y="3358745"/>
            <a:ext cx="1005900" cy="457200"/>
          </a:xfrm>
          <a:prstGeom prst="rect">
            <a:avLst/>
          </a:prstGeom>
          <a:solidFill>
            <a:srgbClr val="FF6D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3"/>
          <p:cNvSpPr/>
          <p:nvPr/>
        </p:nvSpPr>
        <p:spPr>
          <a:xfrm>
            <a:off x="4023360" y="3861665"/>
            <a:ext cx="1005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Intent</a:t>
            </a:r>
            <a:endParaRPr b="1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43"/>
          <p:cNvSpPr/>
          <p:nvPr/>
        </p:nvSpPr>
        <p:spPr>
          <a:xfrm>
            <a:off x="5212080" y="3358745"/>
            <a:ext cx="1005900" cy="457200"/>
          </a:xfrm>
          <a:prstGeom prst="rect">
            <a:avLst/>
          </a:prstGeom>
          <a:solidFill>
            <a:srgbClr val="F43F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3"/>
          <p:cNvSpPr/>
          <p:nvPr/>
        </p:nvSpPr>
        <p:spPr>
          <a:xfrm>
            <a:off x="5212080" y="3861665"/>
            <a:ext cx="1005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Collector</a:t>
            </a:r>
            <a:endParaRPr b="1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43"/>
          <p:cNvSpPr/>
          <p:nvPr/>
        </p:nvSpPr>
        <p:spPr>
          <a:xfrm>
            <a:off x="6400800" y="3358745"/>
            <a:ext cx="1005900" cy="457200"/>
          </a:xfrm>
          <a:prstGeom prst="rect">
            <a:avLst/>
          </a:prstGeom>
          <a:solidFill>
            <a:srgbClr val="6366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3"/>
          <p:cNvSpPr/>
          <p:nvPr/>
        </p:nvSpPr>
        <p:spPr>
          <a:xfrm>
            <a:off x="6400800" y="3861665"/>
            <a:ext cx="10059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Executor</a:t>
            </a:r>
            <a:endParaRPr b="1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3"/>
          <p:cNvSpPr/>
          <p:nvPr/>
        </p:nvSpPr>
        <p:spPr>
          <a:xfrm>
            <a:off x="7589520" y="3358745"/>
            <a:ext cx="1005900" cy="457200"/>
          </a:xfrm>
          <a:prstGeom prst="rect">
            <a:avLst/>
          </a:prstGeom>
          <a:solidFill>
            <a:srgbClr val="6474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3"/>
          <p:cNvSpPr/>
          <p:nvPr/>
        </p:nvSpPr>
        <p:spPr>
          <a:xfrm>
            <a:off x="7557325" y="3861675"/>
            <a:ext cx="1115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</a:rPr>
              <a:t>Infrastructure</a:t>
            </a:r>
            <a:endParaRPr b="1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77" name="Google Shape;277;p43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8412480" y="4526280"/>
            <a:ext cx="502920" cy="50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4"/>
          <p:cNvPicPr preferRelativeResize="0"/>
          <p:nvPr/>
        </p:nvPicPr>
        <p:blipFill rotWithShape="1">
          <a:blip r:embed="rId3">
            <a:alphaModFix/>
          </a:blip>
          <a:srcRect b="9572" l="0" r="0" t="6465"/>
          <a:stretch/>
        </p:blipFill>
        <p:spPr>
          <a:xfrm>
            <a:off x="-22275" y="0"/>
            <a:ext cx="9188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4"/>
          <p:cNvSpPr/>
          <p:nvPr/>
        </p:nvSpPr>
        <p:spPr>
          <a:xfrm>
            <a:off x="-22275" y="0"/>
            <a:ext cx="9188400" cy="923400"/>
          </a:xfrm>
          <a:prstGeom prst="rect">
            <a:avLst/>
          </a:prstGeom>
          <a:solidFill>
            <a:srgbClr val="0D0C0C">
              <a:alpha val="822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44"/>
          <p:cNvSpPr txBox="1"/>
          <p:nvPr/>
        </p:nvSpPr>
        <p:spPr>
          <a:xfrm>
            <a:off x="0" y="0"/>
            <a:ext cx="880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functional blueprint to help everyone understand and build Network Automation Stack (system thinking)</a:t>
            </a:r>
            <a:endParaRPr/>
          </a:p>
        </p:txBody>
      </p:sp>
      <p:pic>
        <p:nvPicPr>
          <p:cNvPr id="285" name="Google Shape;28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/>
          <p:nvPr/>
        </p:nvSpPr>
        <p:spPr>
          <a:xfrm>
            <a:off x="365760" y="45720"/>
            <a:ext cx="82296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5"/>
          <p:cNvSpPr/>
          <p:nvPr/>
        </p:nvSpPr>
        <p:spPr>
          <a:xfrm>
            <a:off x="548640" y="1097280"/>
            <a:ext cx="365760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Builders</a:t>
            </a:r>
            <a:endParaRPr b="0" i="0" sz="2200" u="none" cap="none" strike="noStrik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5"/>
          <p:cNvSpPr/>
          <p:nvPr/>
        </p:nvSpPr>
        <p:spPr>
          <a:xfrm>
            <a:off x="548640" y="173736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Network Automation Engineer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5"/>
          <p:cNvSpPr/>
          <p:nvPr/>
        </p:nvSpPr>
        <p:spPr>
          <a:xfrm>
            <a:off x="548640" y="224028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Automation Architect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5"/>
          <p:cNvSpPr/>
          <p:nvPr/>
        </p:nvSpPr>
        <p:spPr>
          <a:xfrm>
            <a:off x="548640" y="274320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Software Engineer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5"/>
          <p:cNvSpPr/>
          <p:nvPr/>
        </p:nvSpPr>
        <p:spPr>
          <a:xfrm>
            <a:off x="548640" y="324612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Network Reliability Engineer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5"/>
          <p:cNvSpPr/>
          <p:nvPr/>
        </p:nvSpPr>
        <p:spPr>
          <a:xfrm>
            <a:off x="5029200" y="1097280"/>
            <a:ext cx="3657600" cy="548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Users</a:t>
            </a:r>
            <a:endParaRPr b="0" i="0" sz="2200" u="none" cap="none" strike="noStrik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5"/>
          <p:cNvSpPr/>
          <p:nvPr/>
        </p:nvSpPr>
        <p:spPr>
          <a:xfrm>
            <a:off x="5029200" y="173736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Network Engineer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45"/>
          <p:cNvSpPr/>
          <p:nvPr/>
        </p:nvSpPr>
        <p:spPr>
          <a:xfrm>
            <a:off x="5029200" y="224028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Network Ops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5"/>
          <p:cNvSpPr/>
          <p:nvPr/>
        </p:nvSpPr>
        <p:spPr>
          <a:xfrm>
            <a:off x="5029200" y="274320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Network Architect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5"/>
          <p:cNvSpPr/>
          <p:nvPr/>
        </p:nvSpPr>
        <p:spPr>
          <a:xfrm>
            <a:off x="5029200" y="324612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Engineering Manager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5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Target Audience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6"/>
          <p:cNvPicPr preferRelativeResize="0"/>
          <p:nvPr/>
        </p:nvPicPr>
        <p:blipFill rotWithShape="1">
          <a:blip r:embed="rId3">
            <a:alphaModFix/>
          </a:blip>
          <a:srcRect b="12855" l="567" r="0" t="323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6"/>
          <p:cNvSpPr/>
          <p:nvPr/>
        </p:nvSpPr>
        <p:spPr>
          <a:xfrm>
            <a:off x="-22200" y="4220100"/>
            <a:ext cx="9188400" cy="923400"/>
          </a:xfrm>
          <a:prstGeom prst="rect">
            <a:avLst/>
          </a:prstGeom>
          <a:solidFill>
            <a:srgbClr val="0D0C0C">
              <a:alpha val="822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Google Shape;310;p46"/>
          <p:cNvSpPr txBox="1"/>
          <p:nvPr/>
        </p:nvSpPr>
        <p:spPr>
          <a:xfrm>
            <a:off x="0" y="4357275"/>
            <a:ext cx="880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Wait, what about my tools ? Are they gone ?</a:t>
            </a:r>
            <a:endParaRPr/>
          </a:p>
        </p:txBody>
      </p:sp>
      <p:pic>
        <p:nvPicPr>
          <p:cNvPr id="311" name="Google Shape;31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" name="Google Shape;317;p47"/>
          <p:cNvCxnSpPr>
            <a:stCxn id="318" idx="3"/>
          </p:cNvCxnSpPr>
          <p:nvPr/>
        </p:nvCxnSpPr>
        <p:spPr>
          <a:xfrm>
            <a:off x="982950" y="2210850"/>
            <a:ext cx="3390900" cy="21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47"/>
          <p:cNvCxnSpPr>
            <a:endCxn id="320" idx="2"/>
          </p:cNvCxnSpPr>
          <p:nvPr/>
        </p:nvCxnSpPr>
        <p:spPr>
          <a:xfrm flipH="1" rot="10800000">
            <a:off x="1211713" y="3249038"/>
            <a:ext cx="2952600" cy="12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47"/>
          <p:cNvCxnSpPr/>
          <p:nvPr/>
        </p:nvCxnSpPr>
        <p:spPr>
          <a:xfrm>
            <a:off x="1437150" y="2734250"/>
            <a:ext cx="2875800" cy="24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47"/>
          <p:cNvCxnSpPr/>
          <p:nvPr/>
        </p:nvCxnSpPr>
        <p:spPr>
          <a:xfrm flipH="1" rot="10800000">
            <a:off x="937300" y="3863125"/>
            <a:ext cx="3360300" cy="1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23" name="Google Shape;323;p47"/>
          <p:cNvCxnSpPr/>
          <p:nvPr/>
        </p:nvCxnSpPr>
        <p:spPr>
          <a:xfrm flipH="1" rot="10800000">
            <a:off x="1013450" y="4447450"/>
            <a:ext cx="3360300" cy="1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24" name="Google Shape;324;p47"/>
          <p:cNvSpPr txBox="1"/>
          <p:nvPr/>
        </p:nvSpPr>
        <p:spPr>
          <a:xfrm>
            <a:off x="5436100" y="2018125"/>
            <a:ext cx="33606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Each tool / product / project can map 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F9D58"/>
                </a:solidFill>
                <a:latin typeface="Roboto"/>
                <a:ea typeface="Roboto"/>
                <a:cs typeface="Roboto"/>
                <a:sym typeface="Roboto"/>
              </a:rPr>
              <a:t>Completely</a:t>
            </a:r>
            <a:r>
              <a:rPr b="1" lang="en-US" sz="20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</a:t>
            </a:r>
            <a:r>
              <a:rPr b="1" lang="en-US" sz="20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2000">
                <a:solidFill>
                  <a:srgbClr val="0F9D58"/>
                </a:solidFill>
                <a:latin typeface="Roboto"/>
                <a:ea typeface="Roboto"/>
                <a:cs typeface="Roboto"/>
                <a:sym typeface="Roboto"/>
              </a:rPr>
              <a:t>Partially</a:t>
            </a:r>
            <a:br>
              <a:rPr b="1" lang="en-US" sz="20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</a:t>
            </a:r>
            <a:r>
              <a:rPr b="1" lang="en-US" sz="20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2000">
              <a:solidFill>
                <a:srgbClr val="4285F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One</a:t>
            </a:r>
            <a:r>
              <a:rPr b="1" lang="en-US" sz="20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</a:t>
            </a:r>
            <a:r>
              <a:rPr b="1" lang="en-US" sz="20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20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Multiple</a:t>
            </a:r>
            <a:r>
              <a:rPr b="1" lang="en-US" sz="20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blocks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47"/>
          <p:cNvSpPr txBox="1"/>
          <p:nvPr/>
        </p:nvSpPr>
        <p:spPr>
          <a:xfrm rot="-2035454">
            <a:off x="2270745" y="985447"/>
            <a:ext cx="1303002" cy="4617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Collector</a:t>
            </a:r>
            <a:endParaRPr b="1" sz="1800">
              <a:solidFill>
                <a:srgbClr val="E0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47"/>
          <p:cNvSpPr txBox="1"/>
          <p:nvPr/>
        </p:nvSpPr>
        <p:spPr>
          <a:xfrm rot="-2035259">
            <a:off x="3120386" y="891175"/>
            <a:ext cx="1796078" cy="4617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Observability</a:t>
            </a:r>
            <a:endParaRPr b="1"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Google Shape;327;p47"/>
          <p:cNvSpPr txBox="1"/>
          <p:nvPr/>
        </p:nvSpPr>
        <p:spPr>
          <a:xfrm rot="-2035259">
            <a:off x="4004311" y="891175"/>
            <a:ext cx="1796078" cy="4617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Presentation</a:t>
            </a:r>
            <a:endParaRPr b="1" sz="18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8" name="Google Shape;328;p47"/>
          <p:cNvCxnSpPr/>
          <p:nvPr/>
        </p:nvCxnSpPr>
        <p:spPr>
          <a:xfrm>
            <a:off x="2514600" y="1767850"/>
            <a:ext cx="0" cy="2888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47"/>
          <p:cNvCxnSpPr/>
          <p:nvPr/>
        </p:nvCxnSpPr>
        <p:spPr>
          <a:xfrm>
            <a:off x="3406138" y="1813550"/>
            <a:ext cx="0" cy="2842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47"/>
          <p:cNvCxnSpPr/>
          <p:nvPr/>
        </p:nvCxnSpPr>
        <p:spPr>
          <a:xfrm>
            <a:off x="4297675" y="1813550"/>
            <a:ext cx="0" cy="2842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31" name="Google Shape;331;p47"/>
          <p:cNvSpPr txBox="1"/>
          <p:nvPr/>
        </p:nvSpPr>
        <p:spPr>
          <a:xfrm>
            <a:off x="98250" y="2537450"/>
            <a:ext cx="1338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Prometheus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47"/>
          <p:cNvSpPr txBox="1"/>
          <p:nvPr/>
        </p:nvSpPr>
        <p:spPr>
          <a:xfrm>
            <a:off x="98250" y="2003100"/>
            <a:ext cx="884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gNMIc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47"/>
          <p:cNvSpPr txBox="1"/>
          <p:nvPr/>
        </p:nvSpPr>
        <p:spPr>
          <a:xfrm>
            <a:off x="98250" y="3656125"/>
            <a:ext cx="823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SuzieQ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47"/>
          <p:cNvSpPr txBox="1"/>
          <p:nvPr/>
        </p:nvSpPr>
        <p:spPr>
          <a:xfrm>
            <a:off x="98250" y="4240450"/>
            <a:ext cx="823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Kentik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47"/>
          <p:cNvSpPr/>
          <p:nvPr/>
        </p:nvSpPr>
        <p:spPr>
          <a:xfrm>
            <a:off x="2381250" y="2088900"/>
            <a:ext cx="266700" cy="243900"/>
          </a:xfrm>
          <a:prstGeom prst="ellipse">
            <a:avLst/>
          </a:prstGeom>
          <a:solidFill>
            <a:srgbClr val="E06666"/>
          </a:solidFill>
          <a:ln cap="flat" cmpd="sng" w="9525">
            <a:solidFill>
              <a:srgbClr val="072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47"/>
          <p:cNvSpPr/>
          <p:nvPr/>
        </p:nvSpPr>
        <p:spPr>
          <a:xfrm>
            <a:off x="3272788" y="2623250"/>
            <a:ext cx="266700" cy="243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072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98250" y="3071800"/>
            <a:ext cx="93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Grafana</a:t>
            </a:r>
            <a:endParaRPr b="1"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47"/>
          <p:cNvSpPr/>
          <p:nvPr/>
        </p:nvSpPr>
        <p:spPr>
          <a:xfrm>
            <a:off x="4164313" y="3127088"/>
            <a:ext cx="266700" cy="243900"/>
          </a:xfrm>
          <a:prstGeom prst="ellipse">
            <a:avLst/>
          </a:prstGeom>
          <a:solidFill>
            <a:srgbClr val="F5C518"/>
          </a:solidFill>
          <a:ln cap="flat" cmpd="sng" w="9525">
            <a:solidFill>
              <a:srgbClr val="072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47"/>
          <p:cNvSpPr/>
          <p:nvPr/>
        </p:nvSpPr>
        <p:spPr>
          <a:xfrm>
            <a:off x="2381238" y="4326250"/>
            <a:ext cx="266700" cy="243900"/>
          </a:xfrm>
          <a:prstGeom prst="ellipse">
            <a:avLst/>
          </a:prstGeom>
          <a:solidFill>
            <a:srgbClr val="E06666"/>
          </a:solidFill>
          <a:ln cap="flat" cmpd="sng" w="9525">
            <a:solidFill>
              <a:srgbClr val="072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47"/>
          <p:cNvSpPr/>
          <p:nvPr/>
        </p:nvSpPr>
        <p:spPr>
          <a:xfrm>
            <a:off x="3272775" y="4326250"/>
            <a:ext cx="266700" cy="243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072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47"/>
          <p:cNvSpPr/>
          <p:nvPr/>
        </p:nvSpPr>
        <p:spPr>
          <a:xfrm>
            <a:off x="4164300" y="4326250"/>
            <a:ext cx="266700" cy="243900"/>
          </a:xfrm>
          <a:prstGeom prst="ellipse">
            <a:avLst/>
          </a:prstGeom>
          <a:solidFill>
            <a:srgbClr val="F5C518"/>
          </a:solidFill>
          <a:ln cap="flat" cmpd="sng" w="9525">
            <a:solidFill>
              <a:srgbClr val="072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47"/>
          <p:cNvSpPr/>
          <p:nvPr/>
        </p:nvSpPr>
        <p:spPr>
          <a:xfrm>
            <a:off x="2381238" y="3741925"/>
            <a:ext cx="266700" cy="243900"/>
          </a:xfrm>
          <a:prstGeom prst="ellipse">
            <a:avLst/>
          </a:prstGeom>
          <a:solidFill>
            <a:srgbClr val="E06666"/>
          </a:solidFill>
          <a:ln cap="flat" cmpd="sng" w="9525">
            <a:solidFill>
              <a:srgbClr val="072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47"/>
          <p:cNvSpPr/>
          <p:nvPr/>
        </p:nvSpPr>
        <p:spPr>
          <a:xfrm>
            <a:off x="3272775" y="3741925"/>
            <a:ext cx="266700" cy="243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072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47"/>
          <p:cNvSpPr/>
          <p:nvPr/>
        </p:nvSpPr>
        <p:spPr>
          <a:xfrm>
            <a:off x="4164300" y="3741925"/>
            <a:ext cx="266700" cy="243900"/>
          </a:xfrm>
          <a:prstGeom prst="ellipse">
            <a:avLst/>
          </a:prstGeom>
          <a:solidFill>
            <a:srgbClr val="F5C518"/>
          </a:solidFill>
          <a:ln cap="flat" cmpd="sng" w="9525">
            <a:solidFill>
              <a:srgbClr val="0724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3" name="Google Shape;34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7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Mapping between functional blocks and tools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8"/>
          <p:cNvSpPr/>
          <p:nvPr/>
        </p:nvSpPr>
        <p:spPr>
          <a:xfrm>
            <a:off x="548640" y="1188720"/>
            <a:ext cx="7772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1600"/>
              <a:buFont typeface="Arial"/>
              <a:buNone/>
            </a:pPr>
            <a:r>
              <a:rPr b="1" i="0" lang="en-US" sz="21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Do I need to implement all blocks to get started?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400"/>
              <a:buFont typeface="Arial"/>
              <a:buNone/>
            </a:pPr>
            <a:r>
              <a:rPr b="0" i="0" lang="en-US" sz="19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No, you should only implement what is required for your use case(s)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1600"/>
              <a:buFont typeface="Arial"/>
              <a:buNone/>
            </a:pPr>
            <a:r>
              <a:rPr b="1" i="0" lang="en-US" sz="21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Is there a specific order to get started?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400"/>
              <a:buFont typeface="Arial"/>
              <a:buNone/>
            </a:pPr>
            <a:r>
              <a:rPr b="0" i="0" lang="en-US" sz="19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No, it really depends on your use case(s).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8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do I start?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9"/>
          <p:cNvSpPr/>
          <p:nvPr/>
        </p:nvSpPr>
        <p:spPr>
          <a:xfrm>
            <a:off x="0" y="4412105"/>
            <a:ext cx="9144000" cy="731400"/>
          </a:xfrm>
          <a:prstGeom prst="rect">
            <a:avLst/>
          </a:prstGeom>
          <a:solidFill>
            <a:srgbClr val="F5C51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9"/>
          <p:cNvSpPr/>
          <p:nvPr/>
        </p:nvSpPr>
        <p:spPr>
          <a:xfrm>
            <a:off x="329935" y="4457700"/>
            <a:ext cx="82296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Team behind the Working Group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49" title="Damien-1-hoodie-officebg.jpeg"/>
          <p:cNvPicPr preferRelativeResize="0"/>
          <p:nvPr/>
        </p:nvPicPr>
        <p:blipFill rotWithShape="1">
          <a:blip r:embed="rId3">
            <a:alphaModFix/>
          </a:blip>
          <a:srcRect b="32534" l="19853" r="13391" t="7629"/>
          <a:stretch/>
        </p:blipFill>
        <p:spPr>
          <a:xfrm>
            <a:off x="4669275" y="2316775"/>
            <a:ext cx="1733099" cy="188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9"/>
          <p:cNvPicPr preferRelativeResize="0"/>
          <p:nvPr/>
        </p:nvPicPr>
        <p:blipFill rotWithShape="1">
          <a:blip r:embed="rId4">
            <a:alphaModFix/>
          </a:blip>
          <a:srcRect b="0" l="0" r="9025" t="0"/>
          <a:stretch/>
        </p:blipFill>
        <p:spPr>
          <a:xfrm>
            <a:off x="337625" y="161850"/>
            <a:ext cx="17331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9"/>
          <p:cNvSpPr txBox="1"/>
          <p:nvPr/>
        </p:nvSpPr>
        <p:spPr>
          <a:xfrm>
            <a:off x="2519850" y="2316775"/>
            <a:ext cx="1733100" cy="1886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Wim Henderickx 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49"/>
          <p:cNvSpPr txBox="1"/>
          <p:nvPr/>
        </p:nvSpPr>
        <p:spPr>
          <a:xfrm>
            <a:off x="337625" y="171150"/>
            <a:ext cx="1733100" cy="477000"/>
          </a:xfrm>
          <a:prstGeom prst="rect">
            <a:avLst/>
          </a:prstGeom>
          <a:solidFill>
            <a:srgbClr val="0D0C0C">
              <a:alpha val="634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Ryan Shaw</a:t>
            </a:r>
            <a:endParaRPr b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49"/>
          <p:cNvSpPr txBox="1"/>
          <p:nvPr/>
        </p:nvSpPr>
        <p:spPr>
          <a:xfrm>
            <a:off x="4669271" y="171150"/>
            <a:ext cx="1733100" cy="1886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Christian Adell 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49"/>
          <p:cNvSpPr txBox="1"/>
          <p:nvPr/>
        </p:nvSpPr>
        <p:spPr>
          <a:xfrm>
            <a:off x="6818679" y="171150"/>
            <a:ext cx="1733100" cy="1886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Claudia de Luna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49"/>
          <p:cNvSpPr txBox="1"/>
          <p:nvPr/>
        </p:nvSpPr>
        <p:spPr>
          <a:xfrm>
            <a:off x="2519863" y="171150"/>
            <a:ext cx="1733100" cy="1886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Dinesh Dutt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49"/>
          <p:cNvSpPr txBox="1"/>
          <p:nvPr/>
        </p:nvSpPr>
        <p:spPr>
          <a:xfrm>
            <a:off x="6818700" y="2316775"/>
            <a:ext cx="1733100" cy="1886400"/>
          </a:xfrm>
          <a:prstGeom prst="rect">
            <a:avLst/>
          </a:prstGeom>
          <a:solidFill>
            <a:srgbClr val="0D0C0C">
              <a:alpha val="634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8" name="Google Shape;368;p49"/>
          <p:cNvPicPr preferRelativeResize="0"/>
          <p:nvPr/>
        </p:nvPicPr>
        <p:blipFill rotWithShape="1">
          <a:blip r:embed="rId5">
            <a:alphaModFix/>
          </a:blip>
          <a:srcRect b="0" l="8130" r="0" t="0"/>
          <a:stretch/>
        </p:blipFill>
        <p:spPr>
          <a:xfrm>
            <a:off x="2519875" y="171150"/>
            <a:ext cx="1733100" cy="1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9"/>
          <p:cNvSpPr txBox="1"/>
          <p:nvPr/>
        </p:nvSpPr>
        <p:spPr>
          <a:xfrm>
            <a:off x="2519875" y="171150"/>
            <a:ext cx="1733100" cy="431100"/>
          </a:xfrm>
          <a:prstGeom prst="rect">
            <a:avLst/>
          </a:prstGeom>
          <a:solidFill>
            <a:srgbClr val="0D0C0C">
              <a:alpha val="634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Dinesh Dutt</a:t>
            </a:r>
            <a:endParaRPr sz="1100"/>
          </a:p>
        </p:txBody>
      </p:sp>
      <p:pic>
        <p:nvPicPr>
          <p:cNvPr id="370" name="Google Shape;370;p49"/>
          <p:cNvPicPr preferRelativeResize="0"/>
          <p:nvPr/>
        </p:nvPicPr>
        <p:blipFill rotWithShape="1">
          <a:blip r:embed="rId6">
            <a:alphaModFix/>
          </a:blip>
          <a:srcRect b="0" l="4557" r="3565" t="0"/>
          <a:stretch/>
        </p:blipFill>
        <p:spPr>
          <a:xfrm>
            <a:off x="4669275" y="161850"/>
            <a:ext cx="1733100" cy="1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9"/>
          <p:cNvSpPr txBox="1"/>
          <p:nvPr/>
        </p:nvSpPr>
        <p:spPr>
          <a:xfrm>
            <a:off x="4669275" y="171150"/>
            <a:ext cx="1733100" cy="431100"/>
          </a:xfrm>
          <a:prstGeom prst="rect">
            <a:avLst/>
          </a:prstGeom>
          <a:solidFill>
            <a:srgbClr val="0D0C0C">
              <a:alpha val="634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Christian Adell</a:t>
            </a:r>
            <a:endParaRPr sz="1100"/>
          </a:p>
        </p:txBody>
      </p:sp>
      <p:pic>
        <p:nvPicPr>
          <p:cNvPr id="372" name="Google Shape;372;p49"/>
          <p:cNvPicPr preferRelativeResize="0"/>
          <p:nvPr/>
        </p:nvPicPr>
        <p:blipFill rotWithShape="1">
          <a:blip r:embed="rId7">
            <a:alphaModFix/>
          </a:blip>
          <a:srcRect b="0" l="4512" r="4512" t="0"/>
          <a:stretch/>
        </p:blipFill>
        <p:spPr>
          <a:xfrm>
            <a:off x="6818700" y="161850"/>
            <a:ext cx="17331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9"/>
          <p:cNvSpPr txBox="1"/>
          <p:nvPr/>
        </p:nvSpPr>
        <p:spPr>
          <a:xfrm>
            <a:off x="6818675" y="1635750"/>
            <a:ext cx="1733100" cy="431100"/>
          </a:xfrm>
          <a:prstGeom prst="rect">
            <a:avLst/>
          </a:prstGeom>
          <a:solidFill>
            <a:srgbClr val="0D0C0C">
              <a:alpha val="634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Claudia de Luna</a:t>
            </a:r>
            <a:endParaRPr sz="1100"/>
          </a:p>
        </p:txBody>
      </p:sp>
      <p:pic>
        <p:nvPicPr>
          <p:cNvPr id="374" name="Google Shape;374;p49"/>
          <p:cNvPicPr preferRelativeResize="0"/>
          <p:nvPr/>
        </p:nvPicPr>
        <p:blipFill rotWithShape="1">
          <a:blip r:embed="rId8">
            <a:alphaModFix/>
          </a:blip>
          <a:srcRect b="0" l="2793" r="6232" t="0"/>
          <a:stretch/>
        </p:blipFill>
        <p:spPr>
          <a:xfrm>
            <a:off x="337625" y="2307475"/>
            <a:ext cx="17331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9"/>
          <p:cNvSpPr txBox="1"/>
          <p:nvPr/>
        </p:nvSpPr>
        <p:spPr>
          <a:xfrm>
            <a:off x="337625" y="2316775"/>
            <a:ext cx="1733100" cy="431100"/>
          </a:xfrm>
          <a:prstGeom prst="rect">
            <a:avLst/>
          </a:prstGeom>
          <a:solidFill>
            <a:srgbClr val="0D0C0C">
              <a:alpha val="634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Srividya Iyer</a:t>
            </a:r>
            <a:endParaRPr sz="1100"/>
          </a:p>
        </p:txBody>
      </p:sp>
      <p:pic>
        <p:nvPicPr>
          <p:cNvPr id="376" name="Google Shape;376;p49"/>
          <p:cNvPicPr preferRelativeResize="0"/>
          <p:nvPr/>
        </p:nvPicPr>
        <p:blipFill rotWithShape="1">
          <a:blip r:embed="rId9">
            <a:alphaModFix/>
          </a:blip>
          <a:srcRect b="0" l="5377" r="3648" t="0"/>
          <a:stretch/>
        </p:blipFill>
        <p:spPr>
          <a:xfrm>
            <a:off x="2519875" y="2307475"/>
            <a:ext cx="17331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9"/>
          <p:cNvSpPr txBox="1"/>
          <p:nvPr/>
        </p:nvSpPr>
        <p:spPr>
          <a:xfrm>
            <a:off x="2503450" y="2316775"/>
            <a:ext cx="1749600" cy="431100"/>
          </a:xfrm>
          <a:prstGeom prst="rect">
            <a:avLst/>
          </a:prstGeom>
          <a:solidFill>
            <a:srgbClr val="0D0C0C">
              <a:alpha val="634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Wim Henderickx</a:t>
            </a:r>
            <a:endParaRPr sz="1100"/>
          </a:p>
        </p:txBody>
      </p:sp>
      <p:sp>
        <p:nvSpPr>
          <p:cNvPr id="378" name="Google Shape;378;p49"/>
          <p:cNvSpPr txBox="1"/>
          <p:nvPr/>
        </p:nvSpPr>
        <p:spPr>
          <a:xfrm>
            <a:off x="4669263" y="3772075"/>
            <a:ext cx="1733100" cy="431100"/>
          </a:xfrm>
          <a:prstGeom prst="rect">
            <a:avLst/>
          </a:prstGeom>
          <a:solidFill>
            <a:srgbClr val="0D0C0C">
              <a:alpha val="6341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Damien Garros</a:t>
            </a:r>
            <a:endParaRPr sz="1100"/>
          </a:p>
        </p:txBody>
      </p:sp>
      <p:pic>
        <p:nvPicPr>
          <p:cNvPr id="379" name="Google Shape;379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1650" y="2979900"/>
            <a:ext cx="1147150" cy="11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/>
          <p:nvPr/>
        </p:nvSpPr>
        <p:spPr>
          <a:xfrm>
            <a:off x="6818675" y="2307825"/>
            <a:ext cx="1733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NAF Community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/>
          <p:nvPr/>
        </p:nvSpPr>
        <p:spPr>
          <a:xfrm>
            <a:off x="365760" y="45720"/>
            <a:ext cx="82296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2"/>
          <p:cNvSpPr/>
          <p:nvPr/>
        </p:nvSpPr>
        <p:spPr>
          <a:xfrm>
            <a:off x="457200" y="953980"/>
            <a:ext cx="3840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F8FAFC"/>
                </a:solidFill>
              </a:rPr>
              <a:t>Christian Adell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2"/>
          <p:cNvSpPr/>
          <p:nvPr/>
        </p:nvSpPr>
        <p:spPr>
          <a:xfrm>
            <a:off x="457200" y="1502620"/>
            <a:ext cx="38406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94A3B8"/>
                </a:solidFill>
              </a:rPr>
              <a:t>Staff Engineer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94A3B8"/>
                </a:solidFill>
              </a:rPr>
              <a:t>Coreweave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2"/>
          <p:cNvSpPr/>
          <p:nvPr/>
        </p:nvSpPr>
        <p:spPr>
          <a:xfrm>
            <a:off x="4255245" y="953980"/>
            <a:ext cx="3840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Damien Garros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2"/>
          <p:cNvSpPr/>
          <p:nvPr/>
        </p:nvSpPr>
        <p:spPr>
          <a:xfrm>
            <a:off x="4255245" y="1502620"/>
            <a:ext cx="38406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Co-founder and CEO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OpsMill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2" title="Damien-1-hoodie-officebg.jpeg"/>
          <p:cNvPicPr preferRelativeResize="0"/>
          <p:nvPr/>
        </p:nvPicPr>
        <p:blipFill rotWithShape="1">
          <a:blip r:embed="rId4">
            <a:alphaModFix/>
          </a:blip>
          <a:srcRect b="32534" l="19853" r="13391" t="7629"/>
          <a:stretch/>
        </p:blipFill>
        <p:spPr>
          <a:xfrm>
            <a:off x="5130800" y="2320225"/>
            <a:ext cx="2089376" cy="227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 rotWithShape="1">
          <a:blip r:embed="rId5">
            <a:alphaModFix/>
          </a:blip>
          <a:srcRect b="0" l="4557" r="3565" t="0"/>
          <a:stretch/>
        </p:blipFill>
        <p:spPr>
          <a:xfrm>
            <a:off x="1332753" y="2320225"/>
            <a:ext cx="2089375" cy="227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2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Us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0"/>
          <p:cNvSpPr/>
          <p:nvPr/>
        </p:nvSpPr>
        <p:spPr>
          <a:xfrm>
            <a:off x="0" y="0"/>
            <a:ext cx="73152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0"/>
          <p:cNvSpPr/>
          <p:nvPr/>
        </p:nvSpPr>
        <p:spPr>
          <a:xfrm>
            <a:off x="731520" y="1371600"/>
            <a:ext cx="7772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Practical Example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1"/>
          <p:cNvSpPr/>
          <p:nvPr/>
        </p:nvSpPr>
        <p:spPr>
          <a:xfrm>
            <a:off x="457200" y="911590"/>
            <a:ext cx="82296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Roll Out a New Subnet Across 50 Sites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51"/>
          <p:cNvSpPr/>
          <p:nvPr/>
        </p:nvSpPr>
        <p:spPr>
          <a:xfrm>
            <a:off x="457200" y="1460230"/>
            <a:ext cx="7772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A practical example showing how the NAF building blocks work together to deploy, validate, and remediate a network change at scale.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1"/>
          <p:cNvSpPr/>
          <p:nvPr/>
        </p:nvSpPr>
        <p:spPr>
          <a:xfrm>
            <a:off x="457200" y="2054590"/>
            <a:ext cx="8229600" cy="777300"/>
          </a:xfrm>
          <a:prstGeom prst="roundRect">
            <a:avLst>
              <a:gd fmla="val 9412" name="adj"/>
            </a:avLst>
          </a:prstGeom>
          <a:solidFill>
            <a:srgbClr val="1A1A1A"/>
          </a:solidFill>
          <a:ln cap="flat" cmpd="sng" w="19050">
            <a:solidFill>
              <a:srgbClr val="F5C518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1"/>
          <p:cNvSpPr/>
          <p:nvPr/>
        </p:nvSpPr>
        <p:spPr>
          <a:xfrm>
            <a:off x="731520" y="2100310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THE PROBLEM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51"/>
          <p:cNvSpPr/>
          <p:nvPr/>
        </p:nvSpPr>
        <p:spPr>
          <a:xfrm>
            <a:off x="731520" y="2347198"/>
            <a:ext cx="76809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Deploy a new subnet </a:t>
            </a:r>
            <a:r>
              <a:rPr b="1" i="0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(10.100.0.0/24)</a:t>
            </a:r>
            <a:r>
              <a:rPr b="0" i="0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across 50 branch sites, validate that it's working on every device, and automatically alert and remediate if any site falls out of compliance.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51"/>
          <p:cNvSpPr/>
          <p:nvPr/>
        </p:nvSpPr>
        <p:spPr>
          <a:xfrm>
            <a:off x="457200" y="3060430"/>
            <a:ext cx="36576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HIGH-LEVEL WORKFLOW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00" name="Google Shape;40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380" y="3426190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1"/>
          <p:cNvSpPr/>
          <p:nvPr/>
        </p:nvSpPr>
        <p:spPr>
          <a:xfrm>
            <a:off x="480060" y="4020550"/>
            <a:ext cx="109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D2E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6D2E"/>
                </a:solidFill>
                <a:latin typeface="Arial"/>
                <a:ea typeface="Arial"/>
                <a:cs typeface="Arial"/>
                <a:sym typeface="Arial"/>
              </a:rPr>
              <a:t>Define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D2E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6D2E"/>
                </a:solidFill>
                <a:latin typeface="Arial"/>
                <a:ea typeface="Arial"/>
                <a:cs typeface="Arial"/>
                <a:sym typeface="Arial"/>
              </a:rPr>
              <a:t>Intent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1"/>
          <p:cNvSpPr/>
          <p:nvPr/>
        </p:nvSpPr>
        <p:spPr>
          <a:xfrm>
            <a:off x="480060" y="4413742"/>
            <a:ext cx="10974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0" i="0" lang="en-US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Infrahub</a:t>
            </a:r>
            <a:endParaRPr b="0" i="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1"/>
          <p:cNvSpPr/>
          <p:nvPr/>
        </p:nvSpPr>
        <p:spPr>
          <a:xfrm>
            <a:off x="1595628" y="3563350"/>
            <a:ext cx="283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04" name="Google Shape;40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1700" y="3426190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1"/>
          <p:cNvSpPr/>
          <p:nvPr/>
        </p:nvSpPr>
        <p:spPr>
          <a:xfrm>
            <a:off x="1897380" y="4020550"/>
            <a:ext cx="109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Orchestrate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51"/>
          <p:cNvSpPr/>
          <p:nvPr/>
        </p:nvSpPr>
        <p:spPr>
          <a:xfrm>
            <a:off x="1897380" y="4413742"/>
            <a:ext cx="10974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0" i="0" lang="en-US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AWX</a:t>
            </a:r>
            <a:endParaRPr b="0" i="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1"/>
          <p:cNvSpPr/>
          <p:nvPr/>
        </p:nvSpPr>
        <p:spPr>
          <a:xfrm>
            <a:off x="3012948" y="3563350"/>
            <a:ext cx="283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08" name="Google Shape;40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9020" y="3426190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1"/>
          <p:cNvSpPr/>
          <p:nvPr/>
        </p:nvSpPr>
        <p:spPr>
          <a:xfrm>
            <a:off x="3314700" y="4020550"/>
            <a:ext cx="109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366F1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6366F1"/>
                </a:solidFill>
                <a:latin typeface="Arial"/>
                <a:ea typeface="Arial"/>
                <a:cs typeface="Arial"/>
                <a:sym typeface="Arial"/>
              </a:rPr>
              <a:t>Deploy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366F1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6366F1"/>
                </a:solidFill>
                <a:latin typeface="Arial"/>
                <a:ea typeface="Arial"/>
                <a:cs typeface="Arial"/>
                <a:sym typeface="Arial"/>
              </a:rPr>
              <a:t>50 devices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51"/>
          <p:cNvSpPr/>
          <p:nvPr/>
        </p:nvSpPr>
        <p:spPr>
          <a:xfrm>
            <a:off x="3314700" y="4413742"/>
            <a:ext cx="10974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0" i="0" lang="en-US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Ansible</a:t>
            </a:r>
            <a:endParaRPr b="0" i="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1"/>
          <p:cNvSpPr/>
          <p:nvPr/>
        </p:nvSpPr>
        <p:spPr>
          <a:xfrm>
            <a:off x="4430268" y="3563350"/>
            <a:ext cx="283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12" name="Google Shape;412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6340" y="3426190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1"/>
          <p:cNvSpPr/>
          <p:nvPr/>
        </p:nvSpPr>
        <p:spPr>
          <a:xfrm>
            <a:off x="4732020" y="4020550"/>
            <a:ext cx="109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43F5E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43F5E"/>
                </a:solidFill>
                <a:latin typeface="Arial"/>
                <a:ea typeface="Arial"/>
                <a:cs typeface="Arial"/>
                <a:sym typeface="Arial"/>
              </a:rPr>
              <a:t>Collect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43F5E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43F5E"/>
                </a:solidFill>
                <a:latin typeface="Arial"/>
                <a:ea typeface="Arial"/>
                <a:cs typeface="Arial"/>
                <a:sym typeface="Arial"/>
              </a:rPr>
              <a:t>Actual state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51"/>
          <p:cNvSpPr/>
          <p:nvPr/>
        </p:nvSpPr>
        <p:spPr>
          <a:xfrm>
            <a:off x="4732020" y="4413742"/>
            <a:ext cx="10974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0" i="0" lang="en-US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gNMIc</a:t>
            </a:r>
            <a:endParaRPr b="0" i="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51"/>
          <p:cNvSpPr/>
          <p:nvPr/>
        </p:nvSpPr>
        <p:spPr>
          <a:xfrm>
            <a:off x="5847588" y="3563350"/>
            <a:ext cx="283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16" name="Google Shape;416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23660" y="3426190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1"/>
          <p:cNvSpPr/>
          <p:nvPr/>
        </p:nvSpPr>
        <p:spPr>
          <a:xfrm>
            <a:off x="6149340" y="4020550"/>
            <a:ext cx="109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E676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E676"/>
                </a:solidFill>
                <a:latin typeface="Arial"/>
                <a:ea typeface="Arial"/>
                <a:cs typeface="Arial"/>
                <a:sym typeface="Arial"/>
              </a:rPr>
              <a:t>Validate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E676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E676"/>
                </a:solidFill>
                <a:latin typeface="Arial"/>
                <a:ea typeface="Arial"/>
                <a:cs typeface="Arial"/>
                <a:sym typeface="Arial"/>
              </a:rPr>
              <a:t>Desired vs Actual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1"/>
          <p:cNvSpPr/>
          <p:nvPr/>
        </p:nvSpPr>
        <p:spPr>
          <a:xfrm>
            <a:off x="6149340" y="4413742"/>
            <a:ext cx="10974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0" i="0" lang="en-US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Prometheus</a:t>
            </a:r>
            <a:endParaRPr b="0" i="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1"/>
          <p:cNvSpPr/>
          <p:nvPr/>
        </p:nvSpPr>
        <p:spPr>
          <a:xfrm>
            <a:off x="7264908" y="3563350"/>
            <a:ext cx="283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20" name="Google Shape;420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40980" y="3426190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1"/>
          <p:cNvSpPr/>
          <p:nvPr/>
        </p:nvSpPr>
        <p:spPr>
          <a:xfrm>
            <a:off x="7566660" y="4020550"/>
            <a:ext cx="1097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Dashboard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□ / □ per site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1"/>
          <p:cNvSpPr/>
          <p:nvPr/>
        </p:nvSpPr>
        <p:spPr>
          <a:xfrm>
            <a:off x="7566660" y="4413742"/>
            <a:ext cx="10974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800"/>
              <a:buFont typeface="Arial"/>
              <a:buNone/>
            </a:pPr>
            <a:r>
              <a:rPr b="0" i="0" lang="en-US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Grafana</a:t>
            </a:r>
            <a:endParaRPr b="0" i="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1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2"/>
          <p:cNvSpPr/>
          <p:nvPr/>
        </p:nvSpPr>
        <p:spPr>
          <a:xfrm>
            <a:off x="346838" y="1049175"/>
            <a:ext cx="3840600" cy="749700"/>
          </a:xfrm>
          <a:prstGeom prst="roundRect">
            <a:avLst>
              <a:gd fmla="val 7317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2"/>
          <p:cNvSpPr/>
          <p:nvPr/>
        </p:nvSpPr>
        <p:spPr>
          <a:xfrm>
            <a:off x="346838" y="1049175"/>
            <a:ext cx="54900" cy="749700"/>
          </a:xfrm>
          <a:prstGeom prst="roundRect">
            <a:avLst>
              <a:gd fmla="val 50000" name="adj"/>
            </a:avLst>
          </a:prstGeom>
          <a:solidFill>
            <a:srgbClr val="FF6D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31" name="Google Shape;43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430" y="1232055"/>
            <a:ext cx="320041" cy="3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2"/>
          <p:cNvSpPr/>
          <p:nvPr/>
        </p:nvSpPr>
        <p:spPr>
          <a:xfrm>
            <a:off x="913765" y="1122327"/>
            <a:ext cx="2377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D2E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6D2E"/>
                </a:solidFill>
                <a:latin typeface="Arial"/>
                <a:ea typeface="Arial"/>
                <a:cs typeface="Arial"/>
                <a:sym typeface="Arial"/>
              </a:rPr>
              <a:t>INTENT — SOURCE OF TRUTH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2"/>
          <p:cNvSpPr/>
          <p:nvPr/>
        </p:nvSpPr>
        <p:spPr>
          <a:xfrm>
            <a:off x="913765" y="1341783"/>
            <a:ext cx="246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Engineer enters the desired config: subnet, VLAN, routing. This is stored as the Desired State.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34" name="Google Shape;43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7238" y="1149759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2"/>
          <p:cNvSpPr/>
          <p:nvPr/>
        </p:nvSpPr>
        <p:spPr>
          <a:xfrm>
            <a:off x="3410078" y="1616103"/>
            <a:ext cx="640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Infrahub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52"/>
          <p:cNvSpPr/>
          <p:nvPr/>
        </p:nvSpPr>
        <p:spPr>
          <a:xfrm>
            <a:off x="4735958" y="1049175"/>
            <a:ext cx="3840600" cy="749700"/>
          </a:xfrm>
          <a:prstGeom prst="roundRect">
            <a:avLst>
              <a:gd fmla="val 7317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52"/>
          <p:cNvSpPr/>
          <p:nvPr/>
        </p:nvSpPr>
        <p:spPr>
          <a:xfrm>
            <a:off x="4735958" y="1049175"/>
            <a:ext cx="54900" cy="749700"/>
          </a:xfrm>
          <a:prstGeom prst="roundRect">
            <a:avLst>
              <a:gd fmla="val 50000" name="adj"/>
            </a:avLst>
          </a:prstGeom>
          <a:solidFill>
            <a:srgbClr val="00D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38" name="Google Shape;43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0550" y="1232055"/>
            <a:ext cx="320041" cy="3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2"/>
          <p:cNvSpPr/>
          <p:nvPr/>
        </p:nvSpPr>
        <p:spPr>
          <a:xfrm>
            <a:off x="5302886" y="1122327"/>
            <a:ext cx="2377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ORCHESTRATOR — TRIGGER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52"/>
          <p:cNvSpPr/>
          <p:nvPr/>
        </p:nvSpPr>
        <p:spPr>
          <a:xfrm>
            <a:off x="5302886" y="1341783"/>
            <a:ext cx="246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Receives a webhook about the change and triggers the Executor to begin deployment.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41" name="Google Shape;441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6357" y="1149759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2"/>
          <p:cNvSpPr/>
          <p:nvPr/>
        </p:nvSpPr>
        <p:spPr>
          <a:xfrm>
            <a:off x="7799198" y="1616103"/>
            <a:ext cx="640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AWX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2"/>
          <p:cNvSpPr/>
          <p:nvPr/>
        </p:nvSpPr>
        <p:spPr>
          <a:xfrm>
            <a:off x="346838" y="1963575"/>
            <a:ext cx="3840600" cy="749700"/>
          </a:xfrm>
          <a:prstGeom prst="roundRect">
            <a:avLst>
              <a:gd fmla="val 7317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52"/>
          <p:cNvSpPr/>
          <p:nvPr/>
        </p:nvSpPr>
        <p:spPr>
          <a:xfrm>
            <a:off x="346838" y="1963575"/>
            <a:ext cx="54900" cy="749700"/>
          </a:xfrm>
          <a:prstGeom prst="roundRect">
            <a:avLst>
              <a:gd fmla="val 50000" name="adj"/>
            </a:avLst>
          </a:prstGeom>
          <a:solidFill>
            <a:srgbClr val="6366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45" name="Google Shape;445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430" y="2146455"/>
            <a:ext cx="320041" cy="3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2"/>
          <p:cNvSpPr/>
          <p:nvPr/>
        </p:nvSpPr>
        <p:spPr>
          <a:xfrm>
            <a:off x="913765" y="2036727"/>
            <a:ext cx="2377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66F1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6366F1"/>
                </a:solidFill>
                <a:latin typeface="Arial"/>
                <a:ea typeface="Arial"/>
                <a:cs typeface="Arial"/>
                <a:sym typeface="Arial"/>
              </a:rPr>
              <a:t>EXECUTOR — DEPLOY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2"/>
          <p:cNvSpPr/>
          <p:nvPr/>
        </p:nvSpPr>
        <p:spPr>
          <a:xfrm>
            <a:off x="913765" y="2256183"/>
            <a:ext cx="246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Reads from the Intent API, generates device-specific configs, and pushes them via NETCONF to all 50 routers.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48" name="Google Shape;448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47238" y="2064159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2"/>
          <p:cNvSpPr/>
          <p:nvPr/>
        </p:nvSpPr>
        <p:spPr>
          <a:xfrm>
            <a:off x="3410078" y="2530503"/>
            <a:ext cx="640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Ansible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2"/>
          <p:cNvSpPr/>
          <p:nvPr/>
        </p:nvSpPr>
        <p:spPr>
          <a:xfrm>
            <a:off x="4735958" y="1963575"/>
            <a:ext cx="3840600" cy="749700"/>
          </a:xfrm>
          <a:prstGeom prst="roundRect">
            <a:avLst>
              <a:gd fmla="val 7317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2"/>
          <p:cNvSpPr/>
          <p:nvPr/>
        </p:nvSpPr>
        <p:spPr>
          <a:xfrm>
            <a:off x="4735958" y="1963575"/>
            <a:ext cx="54900" cy="749700"/>
          </a:xfrm>
          <a:prstGeom prst="roundRect">
            <a:avLst>
              <a:gd fmla="val 50000" name="adj"/>
            </a:avLst>
          </a:prstGeom>
          <a:solidFill>
            <a:srgbClr val="F43F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2" name="Google Shape;452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00550" y="2146455"/>
            <a:ext cx="320041" cy="3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2"/>
          <p:cNvSpPr/>
          <p:nvPr/>
        </p:nvSpPr>
        <p:spPr>
          <a:xfrm>
            <a:off x="5302886" y="2036727"/>
            <a:ext cx="2377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43F5E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43F5E"/>
                </a:solidFill>
                <a:latin typeface="Arial"/>
                <a:ea typeface="Arial"/>
                <a:cs typeface="Arial"/>
                <a:sym typeface="Arial"/>
              </a:rPr>
              <a:t>COLLECTOR — GATHER STATE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2"/>
          <p:cNvSpPr/>
          <p:nvPr/>
        </p:nvSpPr>
        <p:spPr>
          <a:xfrm>
            <a:off x="5302886" y="2256183"/>
            <a:ext cx="246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Connects to each device and retrieves actual interface configs, IP addresses, and routing tables.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55" name="Google Shape;455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36357" y="2064159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2"/>
          <p:cNvSpPr/>
          <p:nvPr/>
        </p:nvSpPr>
        <p:spPr>
          <a:xfrm>
            <a:off x="7799198" y="2530503"/>
            <a:ext cx="640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gNMIc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52"/>
          <p:cNvSpPr/>
          <p:nvPr/>
        </p:nvSpPr>
        <p:spPr>
          <a:xfrm>
            <a:off x="346838" y="2877975"/>
            <a:ext cx="3840600" cy="749700"/>
          </a:xfrm>
          <a:prstGeom prst="roundRect">
            <a:avLst>
              <a:gd fmla="val 7317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2"/>
          <p:cNvSpPr/>
          <p:nvPr/>
        </p:nvSpPr>
        <p:spPr>
          <a:xfrm>
            <a:off x="346838" y="2877975"/>
            <a:ext cx="54900" cy="749700"/>
          </a:xfrm>
          <a:prstGeom prst="roundRect">
            <a:avLst>
              <a:gd fmla="val 50000" name="adj"/>
            </a:avLst>
          </a:prstGeom>
          <a:solidFill>
            <a:srgbClr val="00E6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9" name="Google Shape;459;p5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1430" y="3060855"/>
            <a:ext cx="320041" cy="3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2"/>
          <p:cNvSpPr/>
          <p:nvPr/>
        </p:nvSpPr>
        <p:spPr>
          <a:xfrm>
            <a:off x="913765" y="2951127"/>
            <a:ext cx="2377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E676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00E676"/>
                </a:solidFill>
                <a:latin typeface="Arial"/>
                <a:ea typeface="Arial"/>
                <a:cs typeface="Arial"/>
                <a:sym typeface="Arial"/>
              </a:rPr>
              <a:t>OBSERVABILITY — VALIDATE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2"/>
          <p:cNvSpPr/>
          <p:nvPr/>
        </p:nvSpPr>
        <p:spPr>
          <a:xfrm>
            <a:off x="913765" y="3170583"/>
            <a:ext cx="246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Compares Desired State against Actual State. Mismatches are exposed as metrics and trigger alerts.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62" name="Google Shape;462;p5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547238" y="2978559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2"/>
          <p:cNvSpPr/>
          <p:nvPr/>
        </p:nvSpPr>
        <p:spPr>
          <a:xfrm>
            <a:off x="3410078" y="3444903"/>
            <a:ext cx="640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Prometheus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52"/>
          <p:cNvSpPr/>
          <p:nvPr/>
        </p:nvSpPr>
        <p:spPr>
          <a:xfrm>
            <a:off x="4735958" y="2877975"/>
            <a:ext cx="3840600" cy="749700"/>
          </a:xfrm>
          <a:prstGeom prst="roundRect">
            <a:avLst>
              <a:gd fmla="val 7317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52"/>
          <p:cNvSpPr/>
          <p:nvPr/>
        </p:nvSpPr>
        <p:spPr>
          <a:xfrm>
            <a:off x="4735958" y="2877975"/>
            <a:ext cx="54900" cy="749700"/>
          </a:xfrm>
          <a:prstGeom prst="roundRect">
            <a:avLst>
              <a:gd fmla="val 50000" name="adj"/>
            </a:avLst>
          </a:prstGeom>
          <a:solidFill>
            <a:srgbClr val="00D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66" name="Google Shape;466;p5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900550" y="3060855"/>
            <a:ext cx="320041" cy="3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2"/>
          <p:cNvSpPr/>
          <p:nvPr/>
        </p:nvSpPr>
        <p:spPr>
          <a:xfrm>
            <a:off x="5302886" y="2951127"/>
            <a:ext cx="2377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ORCHESTRATOR — REMEDIATE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52"/>
          <p:cNvSpPr/>
          <p:nvPr/>
        </p:nvSpPr>
        <p:spPr>
          <a:xfrm>
            <a:off x="5302886" y="3170583"/>
            <a:ext cx="246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When an alert fires, automatically re-runs the Executor on the failing site, re-collects, and validates.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69" name="Google Shape;469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36357" y="2978559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2"/>
          <p:cNvSpPr/>
          <p:nvPr/>
        </p:nvSpPr>
        <p:spPr>
          <a:xfrm>
            <a:off x="7799198" y="3444903"/>
            <a:ext cx="640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AWX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52"/>
          <p:cNvSpPr/>
          <p:nvPr/>
        </p:nvSpPr>
        <p:spPr>
          <a:xfrm>
            <a:off x="6930518" y="2923695"/>
            <a:ext cx="12801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700"/>
              <a:buFont typeface="Arial"/>
              <a:buNone/>
            </a:pPr>
            <a:r>
              <a:rPr b="1" i="0" lang="en-US" sz="7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↻ REMEDIATION LOOP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2"/>
          <p:cNvSpPr/>
          <p:nvPr/>
        </p:nvSpPr>
        <p:spPr>
          <a:xfrm>
            <a:off x="346838" y="3792375"/>
            <a:ext cx="3840600" cy="749700"/>
          </a:xfrm>
          <a:prstGeom prst="roundRect">
            <a:avLst>
              <a:gd fmla="val 7317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52"/>
          <p:cNvSpPr/>
          <p:nvPr/>
        </p:nvSpPr>
        <p:spPr>
          <a:xfrm>
            <a:off x="346838" y="3792375"/>
            <a:ext cx="54900" cy="749700"/>
          </a:xfrm>
          <a:prstGeom prst="roundRect">
            <a:avLst>
              <a:gd fmla="val 50000" name="adj"/>
            </a:avLst>
          </a:prstGeom>
          <a:solidFill>
            <a:srgbClr val="F5C51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74" name="Google Shape;474;p5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1430" y="3975255"/>
            <a:ext cx="320041" cy="3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2"/>
          <p:cNvSpPr/>
          <p:nvPr/>
        </p:nvSpPr>
        <p:spPr>
          <a:xfrm>
            <a:off x="913765" y="3865527"/>
            <a:ext cx="2377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PRESENTATION — VISIBILITY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2"/>
          <p:cNvSpPr/>
          <p:nvPr/>
        </p:nvSpPr>
        <p:spPr>
          <a:xfrm>
            <a:off x="913765" y="4084983"/>
            <a:ext cx="246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Dashboard shows all 50 sites: compliant ✓ or drifted ✗. Non-technical users can trigger manual remediations.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77" name="Google Shape;477;p5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547238" y="3892959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2"/>
          <p:cNvSpPr/>
          <p:nvPr/>
        </p:nvSpPr>
        <p:spPr>
          <a:xfrm>
            <a:off x="3410078" y="4359303"/>
            <a:ext cx="640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Grafana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52"/>
          <p:cNvSpPr/>
          <p:nvPr/>
        </p:nvSpPr>
        <p:spPr>
          <a:xfrm>
            <a:off x="4735958" y="3792375"/>
            <a:ext cx="3840600" cy="749700"/>
          </a:xfrm>
          <a:prstGeom prst="roundRect">
            <a:avLst>
              <a:gd fmla="val 7317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2"/>
          <p:cNvSpPr/>
          <p:nvPr/>
        </p:nvSpPr>
        <p:spPr>
          <a:xfrm>
            <a:off x="4735958" y="3792375"/>
            <a:ext cx="54900" cy="749700"/>
          </a:xfrm>
          <a:prstGeom prst="roundRect">
            <a:avLst>
              <a:gd fmla="val 50000" name="adj"/>
            </a:avLst>
          </a:prstGeom>
          <a:solidFill>
            <a:srgbClr val="F43F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81" name="Google Shape;481;p5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900550" y="3975255"/>
            <a:ext cx="320041" cy="3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2"/>
          <p:cNvSpPr/>
          <p:nvPr/>
        </p:nvSpPr>
        <p:spPr>
          <a:xfrm>
            <a:off x="5302886" y="3865527"/>
            <a:ext cx="23775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43F5E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43F5E"/>
                </a:solidFill>
                <a:latin typeface="Arial"/>
                <a:ea typeface="Arial"/>
                <a:cs typeface="Arial"/>
                <a:sym typeface="Arial"/>
              </a:rPr>
              <a:t>NETWORK — FOUNDATION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52"/>
          <p:cNvSpPr/>
          <p:nvPr/>
        </p:nvSpPr>
        <p:spPr>
          <a:xfrm>
            <a:off x="5302886" y="4084983"/>
            <a:ext cx="246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Success depends on device capabilities (e.g. NETCONF support). Limitations here affect the entire flow.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84" name="Google Shape;484;p5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936357" y="3892959"/>
            <a:ext cx="502920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2"/>
          <p:cNvSpPr/>
          <p:nvPr/>
        </p:nvSpPr>
        <p:spPr>
          <a:xfrm>
            <a:off x="7799198" y="4359303"/>
            <a:ext cx="640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50 routers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52"/>
          <p:cNvSpPr/>
          <p:nvPr/>
        </p:nvSpPr>
        <p:spPr>
          <a:xfrm>
            <a:off x="346838" y="4432455"/>
            <a:ext cx="5486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NETWORK AUTOMATION FRAMEWORK · USE CASE TEMPLATE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52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- Step-by-Step Workflow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3"/>
          <p:cNvSpPr/>
          <p:nvPr/>
        </p:nvSpPr>
        <p:spPr>
          <a:xfrm>
            <a:off x="4315580" y="1138750"/>
            <a:ext cx="4572000" cy="502800"/>
          </a:xfrm>
          <a:prstGeom prst="roundRect">
            <a:avLst>
              <a:gd fmla="val 10909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94" name="Google Shape;49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5308" y="1202758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3"/>
          <p:cNvSpPr/>
          <p:nvPr/>
        </p:nvSpPr>
        <p:spPr>
          <a:xfrm>
            <a:off x="4882508" y="1193614"/>
            <a:ext cx="3840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D2E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6D2E"/>
                </a:solidFill>
                <a:latin typeface="Arial"/>
                <a:ea typeface="Arial"/>
                <a:cs typeface="Arial"/>
                <a:sym typeface="Arial"/>
              </a:rPr>
              <a:t>STEP 1 → INTENT · INFRAHUB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53"/>
          <p:cNvSpPr/>
          <p:nvPr/>
        </p:nvSpPr>
        <p:spPr>
          <a:xfrm>
            <a:off x="4882508" y="1394782"/>
            <a:ext cx="38406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Engineer defines desired config — the single source of truth for what the network should look like.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53"/>
          <p:cNvSpPr/>
          <p:nvPr/>
        </p:nvSpPr>
        <p:spPr>
          <a:xfrm>
            <a:off x="4315580" y="1696534"/>
            <a:ext cx="4572000" cy="502800"/>
          </a:xfrm>
          <a:prstGeom prst="roundRect">
            <a:avLst>
              <a:gd fmla="val 10909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98" name="Google Shape;49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5308" y="1760542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3"/>
          <p:cNvSpPr/>
          <p:nvPr/>
        </p:nvSpPr>
        <p:spPr>
          <a:xfrm>
            <a:off x="4882508" y="1751398"/>
            <a:ext cx="3840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STEPS 2, 6 → ORCHESTRATION · AWX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53"/>
          <p:cNvSpPr/>
          <p:nvPr/>
        </p:nvSpPr>
        <p:spPr>
          <a:xfrm>
            <a:off x="4882508" y="1952566"/>
            <a:ext cx="38406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Coordinates the workflow: triggers deployment, handles alerts, and runs remediation loops.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53"/>
          <p:cNvSpPr/>
          <p:nvPr/>
        </p:nvSpPr>
        <p:spPr>
          <a:xfrm>
            <a:off x="4315580" y="2254318"/>
            <a:ext cx="4572000" cy="502800"/>
          </a:xfrm>
          <a:prstGeom prst="roundRect">
            <a:avLst>
              <a:gd fmla="val 10909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02" name="Google Shape;502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5308" y="2318326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3"/>
          <p:cNvSpPr/>
          <p:nvPr/>
        </p:nvSpPr>
        <p:spPr>
          <a:xfrm>
            <a:off x="4882508" y="2309182"/>
            <a:ext cx="3840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66F1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6366F1"/>
                </a:solidFill>
                <a:latin typeface="Arial"/>
                <a:ea typeface="Arial"/>
                <a:cs typeface="Arial"/>
                <a:sym typeface="Arial"/>
              </a:rPr>
              <a:t>STEP 3 → EXECUTOR · ANSIBLE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53"/>
          <p:cNvSpPr/>
          <p:nvPr/>
        </p:nvSpPr>
        <p:spPr>
          <a:xfrm>
            <a:off x="4882508" y="2510350"/>
            <a:ext cx="38406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Generates and pushes device configs via NETCONF to all 50 sites.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53"/>
          <p:cNvSpPr/>
          <p:nvPr/>
        </p:nvSpPr>
        <p:spPr>
          <a:xfrm>
            <a:off x="4315580" y="2812102"/>
            <a:ext cx="4572000" cy="502800"/>
          </a:xfrm>
          <a:prstGeom prst="roundRect">
            <a:avLst>
              <a:gd fmla="val 10909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06" name="Google Shape;506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25308" y="2876110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3"/>
          <p:cNvSpPr/>
          <p:nvPr/>
        </p:nvSpPr>
        <p:spPr>
          <a:xfrm>
            <a:off x="4882508" y="2866966"/>
            <a:ext cx="3840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43F5E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43F5E"/>
                </a:solidFill>
                <a:latin typeface="Arial"/>
                <a:ea typeface="Arial"/>
                <a:cs typeface="Arial"/>
                <a:sym typeface="Arial"/>
              </a:rPr>
              <a:t>STEP 4 → COLLECTOR · GNMIC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3"/>
          <p:cNvSpPr/>
          <p:nvPr/>
        </p:nvSpPr>
        <p:spPr>
          <a:xfrm>
            <a:off x="4882508" y="3068134"/>
            <a:ext cx="38406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Reads the actual state from each device after deployment.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53"/>
          <p:cNvSpPr/>
          <p:nvPr/>
        </p:nvSpPr>
        <p:spPr>
          <a:xfrm>
            <a:off x="4315580" y="3369886"/>
            <a:ext cx="4572000" cy="502800"/>
          </a:xfrm>
          <a:prstGeom prst="roundRect">
            <a:avLst>
              <a:gd fmla="val 10909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10" name="Google Shape;510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5308" y="3433894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3"/>
          <p:cNvSpPr/>
          <p:nvPr/>
        </p:nvSpPr>
        <p:spPr>
          <a:xfrm>
            <a:off x="4882508" y="3424750"/>
            <a:ext cx="3840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E676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00E676"/>
                </a:solidFill>
                <a:latin typeface="Arial"/>
                <a:ea typeface="Arial"/>
                <a:cs typeface="Arial"/>
                <a:sym typeface="Arial"/>
              </a:rPr>
              <a:t>STEP 5 → OBSERVABILITY · PROMETHEUS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53"/>
          <p:cNvSpPr/>
          <p:nvPr/>
        </p:nvSpPr>
        <p:spPr>
          <a:xfrm>
            <a:off x="4882508" y="3625918"/>
            <a:ext cx="38406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Compares desired vs. actual, exposes drift as metrics, triggers alerts.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53"/>
          <p:cNvSpPr/>
          <p:nvPr/>
        </p:nvSpPr>
        <p:spPr>
          <a:xfrm>
            <a:off x="4315580" y="3927670"/>
            <a:ext cx="4572000" cy="502800"/>
          </a:xfrm>
          <a:prstGeom prst="roundRect">
            <a:avLst>
              <a:gd fmla="val 10909" name="adj"/>
            </a:avLst>
          </a:prstGeom>
          <a:solidFill>
            <a:srgbClr val="141414"/>
          </a:solidFill>
          <a:ln cap="flat" cmpd="sng" w="9525">
            <a:solidFill>
              <a:srgbClr val="2A2A2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bl" dir="8100000" dist="25400">
              <a:srgbClr val="000000">
                <a:alpha val="301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14" name="Google Shape;514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25308" y="3991678"/>
            <a:ext cx="365760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3"/>
          <p:cNvSpPr/>
          <p:nvPr/>
        </p:nvSpPr>
        <p:spPr>
          <a:xfrm>
            <a:off x="4882508" y="3982534"/>
            <a:ext cx="3840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C518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5C518"/>
                </a:solidFill>
                <a:latin typeface="Arial"/>
                <a:ea typeface="Arial"/>
                <a:cs typeface="Arial"/>
                <a:sym typeface="Arial"/>
              </a:rPr>
              <a:t>STEP 7 → PRESENTATION · GRAFANA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53"/>
          <p:cNvSpPr/>
          <p:nvPr/>
        </p:nvSpPr>
        <p:spPr>
          <a:xfrm>
            <a:off x="4882508" y="4183702"/>
            <a:ext cx="3840600" cy="2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0BEC5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rgbClr val="B0BEC5"/>
                </a:solidFill>
                <a:latin typeface="Arial"/>
                <a:ea typeface="Arial"/>
                <a:cs typeface="Arial"/>
                <a:sym typeface="Arial"/>
              </a:rPr>
              <a:t>Dashboard shows compliance status per site with drill-down.</a:t>
            </a:r>
            <a:endParaRPr b="0" i="0" sz="8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3"/>
          <p:cNvSpPr/>
          <p:nvPr/>
        </p:nvSpPr>
        <p:spPr>
          <a:xfrm>
            <a:off x="6858000" y="91440"/>
            <a:ext cx="1828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SLIDE 3 OF 3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" name="Google Shape;518;p53"/>
          <p:cNvPicPr preferRelativeResize="0"/>
          <p:nvPr/>
        </p:nvPicPr>
        <p:blipFill rotWithShape="1">
          <a:blip r:embed="rId9">
            <a:alphaModFix/>
          </a:blip>
          <a:srcRect b="0" l="3807" r="4458" t="10482"/>
          <a:stretch/>
        </p:blipFill>
        <p:spPr>
          <a:xfrm>
            <a:off x="170300" y="1531950"/>
            <a:ext cx="3982331" cy="25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3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- Mapping to the Framework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4"/>
          <p:cNvSpPr txBox="1"/>
          <p:nvPr>
            <p:ph type="title"/>
          </p:nvPr>
        </p:nvSpPr>
        <p:spPr>
          <a:xfrm>
            <a:off x="472425" y="2026175"/>
            <a:ext cx="7222800" cy="8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Additional Resources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"/>
          <p:cNvSpPr/>
          <p:nvPr/>
        </p:nvSpPr>
        <p:spPr>
          <a:xfrm>
            <a:off x="365750" y="1097274"/>
            <a:ext cx="3931800" cy="2538900"/>
          </a:xfrm>
          <a:prstGeom prst="roundRect">
            <a:avLst>
              <a:gd fmla="val 4000" name="adj"/>
            </a:avLst>
          </a:prstGeom>
          <a:solidFill>
            <a:srgbClr val="111111"/>
          </a:solidFill>
          <a:ln cap="flat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55"/>
          <p:cNvSpPr/>
          <p:nvPr/>
        </p:nvSpPr>
        <p:spPr>
          <a:xfrm>
            <a:off x="548640" y="1280160"/>
            <a:ext cx="3657600" cy="731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Designing Network</a:t>
            </a:r>
            <a:endParaRPr b="0" i="0" sz="18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Automation at Scale</a:t>
            </a:r>
            <a:endParaRPr b="0" i="0" sz="18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55"/>
          <p:cNvSpPr/>
          <p:nvPr/>
        </p:nvSpPr>
        <p:spPr>
          <a:xfrm>
            <a:off x="548640" y="2103120"/>
            <a:ext cx="3657600" cy="731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A comprehensive guide to designing scalable, reliable, and maintainable network automation systems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55"/>
          <p:cNvSpPr/>
          <p:nvPr/>
        </p:nvSpPr>
        <p:spPr>
          <a:xfrm>
            <a:off x="548640" y="292608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https://designingnetworkautomation.com/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By Christian Adell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55"/>
          <p:cNvSpPr/>
          <p:nvPr/>
        </p:nvSpPr>
        <p:spPr>
          <a:xfrm>
            <a:off x="4846325" y="1097274"/>
            <a:ext cx="3931800" cy="2538900"/>
          </a:xfrm>
          <a:prstGeom prst="roundRect">
            <a:avLst>
              <a:gd fmla="val 4000" name="adj"/>
            </a:avLst>
          </a:prstGeom>
          <a:solidFill>
            <a:srgbClr val="111111"/>
          </a:solidFill>
          <a:ln cap="flat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5"/>
          <p:cNvSpPr/>
          <p:nvPr/>
        </p:nvSpPr>
        <p:spPr>
          <a:xfrm>
            <a:off x="5029200" y="1280160"/>
            <a:ext cx="3657600" cy="731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NAF Network Automation</a:t>
            </a:r>
            <a:endParaRPr b="0" i="0" sz="18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Solution Wizard</a:t>
            </a:r>
            <a:endParaRPr b="0" i="0" sz="18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55"/>
          <p:cNvSpPr/>
          <p:nvPr/>
        </p:nvSpPr>
        <p:spPr>
          <a:xfrm>
            <a:off x="5029200" y="2103120"/>
            <a:ext cx="3657600" cy="731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94A3B8"/>
                </a:solidFill>
                <a:latin typeface="Arial"/>
                <a:ea typeface="Arial"/>
                <a:cs typeface="Arial"/>
                <a:sym typeface="Arial"/>
              </a:rPr>
              <a:t>This application helps you apply the Network Automation Forum's NAF to your automation projects.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55"/>
          <p:cNvSpPr/>
          <p:nvPr/>
        </p:nvSpPr>
        <p:spPr>
          <a:xfrm>
            <a:off x="5029200" y="292608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https://naf-naf-wizard.streamlit.app/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By Claudia de Luna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Google Shape;54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5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Additional Resources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6"/>
          <p:cNvSpPr/>
          <p:nvPr/>
        </p:nvSpPr>
        <p:spPr>
          <a:xfrm>
            <a:off x="548640" y="1005840"/>
            <a:ext cx="7772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 Not a standard, it’s a guide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56"/>
          <p:cNvSpPr/>
          <p:nvPr/>
        </p:nvSpPr>
        <p:spPr>
          <a:xfrm>
            <a:off x="548640" y="1417320"/>
            <a:ext cx="7772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 You don’t need everything to get started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56"/>
          <p:cNvSpPr/>
          <p:nvPr/>
        </p:nvSpPr>
        <p:spPr>
          <a:xfrm>
            <a:off x="548640" y="1828800"/>
            <a:ext cx="7772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 Think Automation as a system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56"/>
          <p:cNvSpPr/>
          <p:nvPr/>
        </p:nvSpPr>
        <p:spPr>
          <a:xfrm>
            <a:off x="548640" y="2240280"/>
            <a:ext cx="7772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 Focus on functional first, tools later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6"/>
          <p:cNvSpPr/>
          <p:nvPr/>
        </p:nvSpPr>
        <p:spPr>
          <a:xfrm>
            <a:off x="548640" y="2651760"/>
            <a:ext cx="7772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 Each tool can map to multiple building blocks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56"/>
          <p:cNvSpPr/>
          <p:nvPr/>
        </p:nvSpPr>
        <p:spPr>
          <a:xfrm>
            <a:off x="548640" y="3063240"/>
            <a:ext cx="7772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 Don’t reinvent the wheel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56"/>
          <p:cNvSpPr/>
          <p:nvPr/>
        </p:nvSpPr>
        <p:spPr>
          <a:xfrm>
            <a:off x="548640" y="3474720"/>
            <a:ext cx="7772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 Map your existing workflow toward the framework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56"/>
          <p:cNvSpPr/>
          <p:nvPr/>
        </p:nvSpPr>
        <p:spPr>
          <a:xfrm>
            <a:off x="548640" y="3886200"/>
            <a:ext cx="77724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4A3B8"/>
              </a:buClr>
              <a:buSzPts val="15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  Give us some honest feedback good and bad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5" name="Google Shape;55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6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7"/>
          <p:cNvSpPr txBox="1"/>
          <p:nvPr>
            <p:ph type="title"/>
          </p:nvPr>
        </p:nvSpPr>
        <p:spPr>
          <a:xfrm>
            <a:off x="283450" y="91500"/>
            <a:ext cx="83565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can you help</a:t>
            </a:r>
            <a:endParaRPr/>
          </a:p>
        </p:txBody>
      </p:sp>
      <p:sp>
        <p:nvSpPr>
          <p:cNvPr id="564" name="Google Shape;564;p57"/>
          <p:cNvSpPr/>
          <p:nvPr/>
        </p:nvSpPr>
        <p:spPr>
          <a:xfrm>
            <a:off x="548640" y="109728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Use case document Github: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  https://github.com/Network-Automation-Forum/reference/blob/main/docs/Framework/Framework.md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Tool mapping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Expand details per building block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NAF Slack channel: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D4FF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D4FF"/>
                </a:solidFill>
                <a:latin typeface="Arial"/>
                <a:ea typeface="Arial"/>
                <a:cs typeface="Arial"/>
                <a:sym typeface="Arial"/>
              </a:rPr>
              <a:t>  https://networkautomationfrm.slack.com/archives/C082G6VGZHP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8"/>
          <p:cNvSpPr txBox="1"/>
          <p:nvPr>
            <p:ph type="title"/>
          </p:nvPr>
        </p:nvSpPr>
        <p:spPr>
          <a:xfrm>
            <a:off x="451425" y="2026175"/>
            <a:ext cx="7243800" cy="8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9"/>
          <p:cNvSpPr txBox="1"/>
          <p:nvPr>
            <p:ph type="title"/>
          </p:nvPr>
        </p:nvSpPr>
        <p:spPr>
          <a:xfrm>
            <a:off x="451425" y="2026175"/>
            <a:ext cx="7243800" cy="8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/>
          <p:nvPr/>
        </p:nvSpPr>
        <p:spPr>
          <a:xfrm>
            <a:off x="0" y="0"/>
            <a:ext cx="73152" cy="5143500"/>
          </a:xfrm>
          <a:prstGeom prst="rect">
            <a:avLst/>
          </a:prstGeom>
          <a:solidFill>
            <a:srgbClr val="F5C51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3"/>
          <p:cNvSpPr/>
          <p:nvPr/>
        </p:nvSpPr>
        <p:spPr>
          <a:xfrm>
            <a:off x="731520" y="1371600"/>
            <a:ext cx="7772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8FAFC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4"/>
          <p:cNvPicPr preferRelativeResize="0"/>
          <p:nvPr/>
        </p:nvPicPr>
        <p:blipFill rotWithShape="1">
          <a:blip r:embed="rId3">
            <a:alphaModFix/>
          </a:blip>
          <a:srcRect b="0" l="7783" r="0" t="0"/>
          <a:stretch/>
        </p:blipFill>
        <p:spPr>
          <a:xfrm>
            <a:off x="1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4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/>
              <a:t>Modern networks demand automation that teams can trust, understand, and safely evolve.</a:t>
            </a:r>
            <a:endParaRPr sz="3900"/>
          </a:p>
        </p:txBody>
      </p:sp>
      <p:pic>
        <p:nvPicPr>
          <p:cNvPr id="176" name="Google Shape;17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head shot of young people sitting on a boardwalk" id="181" name="Google Shape;181;p35"/>
          <p:cNvPicPr preferRelativeResize="0"/>
          <p:nvPr/>
        </p:nvPicPr>
        <p:blipFill rotWithShape="1">
          <a:blip r:embed="rId3">
            <a:alphaModFix/>
          </a:blip>
          <a:srcRect b="8064" l="0" r="1254" t="8630"/>
          <a:stretch/>
        </p:blipFill>
        <p:spPr>
          <a:xfrm>
            <a:off x="-30675" y="0"/>
            <a:ext cx="91746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5"/>
          <p:cNvSpPr txBox="1"/>
          <p:nvPr>
            <p:ph type="title"/>
          </p:nvPr>
        </p:nvSpPr>
        <p:spPr>
          <a:xfrm>
            <a:off x="112800" y="526350"/>
            <a:ext cx="360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000"/>
              <a:t>Yet, it’s still overly complicated for most organizations</a:t>
            </a:r>
            <a:br>
              <a:rPr lang="en-US" sz="3000"/>
            </a:br>
            <a:br>
              <a:rPr lang="en-US" sz="3000"/>
            </a:br>
            <a:r>
              <a:rPr lang="en-US" sz="3000"/>
              <a:t>Building it is hard, maintaining it is almost impossible</a:t>
            </a:r>
            <a:endParaRPr/>
          </a:p>
        </p:txBody>
      </p:sp>
      <p:pic>
        <p:nvPicPr>
          <p:cNvPr id="183" name="Google Shape;1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25" y="807150"/>
            <a:ext cx="5293200" cy="3529200"/>
          </a:xfrm>
          <a:prstGeom prst="roundRect">
            <a:avLst>
              <a:gd fmla="val 3030" name="adj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6"/>
          <p:cNvPicPr preferRelativeResize="0"/>
          <p:nvPr/>
        </p:nvPicPr>
        <p:blipFill rotWithShape="1">
          <a:blip r:embed="rId3">
            <a:alphaModFix/>
          </a:blip>
          <a:srcRect b="11495" l="0" r="0" t="466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6"/>
          <p:cNvSpPr txBox="1"/>
          <p:nvPr>
            <p:ph type="title"/>
          </p:nvPr>
        </p:nvSpPr>
        <p:spPr>
          <a:xfrm>
            <a:off x="454325" y="307375"/>
            <a:ext cx="8329200" cy="81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The pattern we keep seeing</a:t>
            </a:r>
            <a:endParaRPr sz="3400"/>
          </a:p>
        </p:txBody>
      </p:sp>
      <p:sp>
        <p:nvSpPr>
          <p:cNvPr id="190" name="Google Shape;190;p36"/>
          <p:cNvSpPr txBox="1"/>
          <p:nvPr>
            <p:ph idx="4294967295" type="body"/>
          </p:nvPr>
        </p:nvSpPr>
        <p:spPr>
          <a:xfrm>
            <a:off x="419875" y="2144850"/>
            <a:ext cx="2645100" cy="15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>
                <a:solidFill>
                  <a:srgbClr val="E9EDEE"/>
                </a:solidFill>
              </a:rPr>
              <a:t>Teams keep recreating the same building blocks—data models, pipelines, integrations</a:t>
            </a:r>
            <a:endParaRPr sz="1800">
              <a:solidFill>
                <a:srgbClr val="E9EDEE"/>
              </a:solidFill>
            </a:endParaRPr>
          </a:p>
        </p:txBody>
      </p:sp>
      <p:sp>
        <p:nvSpPr>
          <p:cNvPr id="191" name="Google Shape;191;p36"/>
          <p:cNvSpPr txBox="1"/>
          <p:nvPr>
            <p:ph idx="4294967295" type="subTitle"/>
          </p:nvPr>
        </p:nvSpPr>
        <p:spPr>
          <a:xfrm>
            <a:off x="397925" y="1319400"/>
            <a:ext cx="2570100" cy="5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1900">
                <a:solidFill>
                  <a:schemeClr val="lt1"/>
                </a:solidFill>
              </a:rPr>
              <a:t>Rebuild from scratch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192" name="Google Shape;192;p36"/>
          <p:cNvSpPr txBox="1"/>
          <p:nvPr>
            <p:ph idx="4294967295" type="body"/>
          </p:nvPr>
        </p:nvSpPr>
        <p:spPr>
          <a:xfrm>
            <a:off x="3300944" y="2144852"/>
            <a:ext cx="2511900" cy="19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>
                <a:solidFill>
                  <a:srgbClr val="E9EDEE"/>
                </a:solidFill>
              </a:rPr>
              <a:t>Most “best practices” are discovered through outages, drift, and painful rewrites instead of repeatable patterns.</a:t>
            </a:r>
            <a:endParaRPr>
              <a:solidFill>
                <a:srgbClr val="E9EDEE"/>
              </a:solidFill>
            </a:endParaRPr>
          </a:p>
        </p:txBody>
      </p:sp>
      <p:sp>
        <p:nvSpPr>
          <p:cNvPr id="193" name="Google Shape;193;p36"/>
          <p:cNvSpPr txBox="1"/>
          <p:nvPr>
            <p:ph idx="4294967295" type="subTitle"/>
          </p:nvPr>
        </p:nvSpPr>
        <p:spPr>
          <a:xfrm>
            <a:off x="6012250" y="1319400"/>
            <a:ext cx="2935200" cy="75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1900">
                <a:solidFill>
                  <a:schemeClr val="lt1"/>
                </a:solidFill>
              </a:rPr>
              <a:t>No shared blueprint for what ‘good’ looks like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194" name="Google Shape;194;p36"/>
          <p:cNvSpPr txBox="1"/>
          <p:nvPr>
            <p:ph idx="4294967295" type="body"/>
          </p:nvPr>
        </p:nvSpPr>
        <p:spPr>
          <a:xfrm>
            <a:off x="6034200" y="2144850"/>
            <a:ext cx="2646600" cy="20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>
                <a:solidFill>
                  <a:srgbClr val="E9EDEE"/>
                </a:solidFill>
              </a:rPr>
              <a:t>Without a common map, it’s hard to assess maturity, compare architectures, or even agree on what problem to solve first.</a:t>
            </a:r>
            <a:endParaRPr>
              <a:solidFill>
                <a:srgbClr val="E9EDEE"/>
              </a:solidFill>
            </a:endParaRPr>
          </a:p>
        </p:txBody>
      </p:sp>
      <p:sp>
        <p:nvSpPr>
          <p:cNvPr id="195" name="Google Shape;195;p36"/>
          <p:cNvSpPr txBox="1"/>
          <p:nvPr>
            <p:ph idx="4294967295" type="subTitle"/>
          </p:nvPr>
        </p:nvSpPr>
        <p:spPr>
          <a:xfrm>
            <a:off x="3290525" y="1319400"/>
            <a:ext cx="2440800" cy="5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US" sz="1900">
                <a:solidFill>
                  <a:schemeClr val="lt1"/>
                </a:solidFill>
              </a:rPr>
              <a:t>Learn the hard way</a:t>
            </a:r>
            <a:endParaRPr b="1" sz="1900">
              <a:solidFill>
                <a:schemeClr val="lt1"/>
              </a:solidFill>
            </a:endParaRPr>
          </a:p>
        </p:txBody>
      </p:sp>
      <p:pic>
        <p:nvPicPr>
          <p:cNvPr id="196" name="Google Shape;19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7"/>
          <p:cNvPicPr preferRelativeResize="0"/>
          <p:nvPr/>
        </p:nvPicPr>
        <p:blipFill rotWithShape="1">
          <a:blip r:embed="rId3">
            <a:alphaModFix/>
          </a:blip>
          <a:srcRect b="-7990" l="0" r="0" t="7990"/>
          <a:stretch/>
        </p:blipFill>
        <p:spPr>
          <a:xfrm>
            <a:off x="44700" y="-24825"/>
            <a:ext cx="9099300" cy="56173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" name="Google Shape;202;p37"/>
          <p:cNvSpPr/>
          <p:nvPr/>
        </p:nvSpPr>
        <p:spPr>
          <a:xfrm>
            <a:off x="35750" y="3351900"/>
            <a:ext cx="9099300" cy="1791600"/>
          </a:xfrm>
          <a:prstGeom prst="rect">
            <a:avLst/>
          </a:prstGeom>
          <a:solidFill>
            <a:srgbClr val="0D0C0C">
              <a:alpha val="822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3" name="Google Shape;20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4220" y="107250"/>
            <a:ext cx="572075" cy="5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7"/>
          <p:cNvSpPr txBox="1"/>
          <p:nvPr/>
        </p:nvSpPr>
        <p:spPr>
          <a:xfrm>
            <a:off x="187700" y="3405525"/>
            <a:ext cx="8598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Multiple people from the NAF community got together to find a solution</a:t>
            </a:r>
            <a:br>
              <a:rPr b="1" lang="en-US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b="1" sz="1600"/>
          </a:p>
        </p:txBody>
      </p:sp>
      <p:sp>
        <p:nvSpPr>
          <p:cNvPr id="205" name="Google Shape;205;p37"/>
          <p:cNvSpPr txBox="1"/>
          <p:nvPr/>
        </p:nvSpPr>
        <p:spPr>
          <a:xfrm>
            <a:off x="187700" y="4326200"/>
            <a:ext cx="8384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 quickly turned into a working group with weekly meetings</a:t>
            </a:r>
            <a:endParaRPr b="1"/>
          </a:p>
        </p:txBody>
      </p:sp>
      <p:pic>
        <p:nvPicPr>
          <p:cNvPr id="206" name="Google Shape;2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8"/>
          <p:cNvPicPr preferRelativeResize="0"/>
          <p:nvPr/>
        </p:nvPicPr>
        <p:blipFill rotWithShape="1">
          <a:blip r:embed="rId3">
            <a:alphaModFix/>
          </a:blip>
          <a:srcRect b="8294" l="0" r="0" t="733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8"/>
          <p:cNvSpPr/>
          <p:nvPr/>
        </p:nvSpPr>
        <p:spPr>
          <a:xfrm>
            <a:off x="22350" y="3530675"/>
            <a:ext cx="9099300" cy="1612800"/>
          </a:xfrm>
          <a:prstGeom prst="rect">
            <a:avLst/>
          </a:prstGeom>
          <a:solidFill>
            <a:srgbClr val="0D0C0C">
              <a:alpha val="822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38"/>
          <p:cNvSpPr txBox="1"/>
          <p:nvPr/>
        </p:nvSpPr>
        <p:spPr>
          <a:xfrm>
            <a:off x="49200" y="3592275"/>
            <a:ext cx="9045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 was hard at first 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Everyone was biased by their own tools and habits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Ironically, we were missing a shared lexicon 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4" name="Google Shape;21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9"/>
          <p:cNvPicPr preferRelativeResize="0"/>
          <p:nvPr/>
        </p:nvPicPr>
        <p:blipFill rotWithShape="1">
          <a:blip r:embed="rId3">
            <a:alphaModFix/>
          </a:blip>
          <a:srcRect b="6232" l="0" r="0" t="7805"/>
          <a:stretch/>
        </p:blipFill>
        <p:spPr>
          <a:xfrm>
            <a:off x="0" y="0"/>
            <a:ext cx="9144000" cy="5239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9"/>
          <p:cNvSpPr/>
          <p:nvPr/>
        </p:nvSpPr>
        <p:spPr>
          <a:xfrm>
            <a:off x="22350" y="3627175"/>
            <a:ext cx="9099300" cy="1612800"/>
          </a:xfrm>
          <a:prstGeom prst="rect">
            <a:avLst/>
          </a:prstGeom>
          <a:solidFill>
            <a:srgbClr val="0D0C0C">
              <a:alpha val="822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22350" y="3659075"/>
            <a:ext cx="9045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solution was to stop focusing on tools and focus on functional building blocks</a:t>
            </a:r>
            <a:br>
              <a:rPr b="1"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Quickly, everyone started talking the same language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375" y="4295825"/>
            <a:ext cx="640076" cy="6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C518"/>
      </a:accent1>
      <a:accent2>
        <a:srgbClr val="00E676"/>
      </a:accent2>
      <a:accent3>
        <a:srgbClr val="00D4FF"/>
      </a:accent3>
      <a:accent4>
        <a:srgbClr val="FF6D2E"/>
      </a:accent4>
      <a:accent5>
        <a:srgbClr val="F43F5E"/>
      </a:accent5>
      <a:accent6>
        <a:srgbClr val="6366F1"/>
      </a:accent6>
      <a:hlink>
        <a:srgbClr val="F5C51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