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3"/>
    <p:sldMasterId id="214748367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5143500" cx="9144000"/>
  <p:notesSz cx="5143500" cy="9144000"/>
  <p:embeddedFontLst>
    <p:embeddedFont>
      <p:font typeface="Roboto"/>
      <p:regular r:id="rId76"/>
      <p:bold r:id="rId77"/>
      <p:italic r:id="rId78"/>
      <p:boldItalic r:id="rId79"/>
    </p:embeddedFont>
    <p:embeddedFont>
      <p:font typeface="Nunito"/>
      <p:regular r:id="rId80"/>
      <p:bold r:id="rId81"/>
      <p:italic r:id="rId82"/>
      <p:boldItalic r:id="rId83"/>
    </p:embeddedFont>
    <p:embeddedFont>
      <p:font typeface="Montserrat"/>
      <p:regular r:id="rId84"/>
      <p:bold r:id="rId85"/>
      <p:italic r:id="rId86"/>
      <p:boldItalic r:id="rId87"/>
    </p:embeddedFont>
    <p:embeddedFont>
      <p:font typeface="Nunito Sans"/>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ontserrat-regular.fntdata"/><Relationship Id="rId83" Type="http://schemas.openxmlformats.org/officeDocument/2006/relationships/font" Target="fonts/Nunito-boldItalic.fntdata"/><Relationship Id="rId42" Type="http://schemas.openxmlformats.org/officeDocument/2006/relationships/slide" Target="slides/slide37.xml"/><Relationship Id="rId86" Type="http://schemas.openxmlformats.org/officeDocument/2006/relationships/font" Target="fonts/Montserrat-italic.fntdata"/><Relationship Id="rId41" Type="http://schemas.openxmlformats.org/officeDocument/2006/relationships/slide" Target="slides/slide36.xml"/><Relationship Id="rId85" Type="http://schemas.openxmlformats.org/officeDocument/2006/relationships/font" Target="fonts/Montserrat-bold.fntdata"/><Relationship Id="rId44" Type="http://schemas.openxmlformats.org/officeDocument/2006/relationships/slide" Target="slides/slide39.xml"/><Relationship Id="rId88" Type="http://schemas.openxmlformats.org/officeDocument/2006/relationships/font" Target="fonts/NunitoSans-regular.fntdata"/><Relationship Id="rId43" Type="http://schemas.openxmlformats.org/officeDocument/2006/relationships/slide" Target="slides/slide38.xml"/><Relationship Id="rId87" Type="http://schemas.openxmlformats.org/officeDocument/2006/relationships/font" Target="fonts/Montserrat-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NunitoSans-bold.fntdata"/><Relationship Id="rId80" Type="http://schemas.openxmlformats.org/officeDocument/2006/relationships/font" Target="fonts/Nunito-regular.fntdata"/><Relationship Id="rId82" Type="http://schemas.openxmlformats.org/officeDocument/2006/relationships/font" Target="fonts/Nunito-italic.fntdata"/><Relationship Id="rId81" Type="http://schemas.openxmlformats.org/officeDocument/2006/relationships/font" Target="fonts/Nunito-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oboto-bold.fntdata"/><Relationship Id="rId32" Type="http://schemas.openxmlformats.org/officeDocument/2006/relationships/slide" Target="slides/slide27.xml"/><Relationship Id="rId76" Type="http://schemas.openxmlformats.org/officeDocument/2006/relationships/font" Target="fonts/Roboto-regular.fntdata"/><Relationship Id="rId35" Type="http://schemas.openxmlformats.org/officeDocument/2006/relationships/slide" Target="slides/slide30.xml"/><Relationship Id="rId79" Type="http://schemas.openxmlformats.org/officeDocument/2006/relationships/font" Target="fonts/Roboto-boldItalic.fntdata"/><Relationship Id="rId34" Type="http://schemas.openxmlformats.org/officeDocument/2006/relationships/slide" Target="slides/slide29.xml"/><Relationship Id="rId78" Type="http://schemas.openxmlformats.org/officeDocument/2006/relationships/font" Target="fonts/Roboto-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NunitoSans-boldItalic.fntdata"/><Relationship Id="rId90" Type="http://schemas.openxmlformats.org/officeDocument/2006/relationships/font" Target="fonts/NunitoSans-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Intent: desired state of the network, including both configuration and operational expectations.</a:t>
            </a:r>
            <a:endParaRPr/>
          </a:p>
          <a:p>
            <a:pPr indent="0" lvl="0" marL="0" rtl="0" algn="l">
              <a:spcBef>
                <a:spcPts val="0"/>
              </a:spcBef>
              <a:spcAft>
                <a:spcPts val="0"/>
              </a:spcAft>
              <a:buNone/>
            </a:pPr>
            <a:r>
              <a:rPr lang="en-US"/>
              <a:t> Observability: </a:t>
            </a:r>
            <a:r>
              <a:rPr lang="en-US"/>
              <a:t>It persists the </a:t>
            </a:r>
            <a:r>
              <a:rPr lang="en-US"/>
              <a:t>actual network state</a:t>
            </a:r>
            <a:r>
              <a:rPr lang="en-US"/>
              <a:t>, and defines the logic to process it.</a:t>
            </a:r>
            <a:endParaRPr/>
          </a:p>
          <a:p>
            <a:pPr indent="0" lvl="0" marL="0" rtl="0" algn="l">
              <a:spcBef>
                <a:spcPts val="0"/>
              </a:spcBef>
              <a:spcAft>
                <a:spcPts val="0"/>
              </a:spcAft>
              <a:buNone/>
            </a:pPr>
            <a:r>
              <a:rPr lang="en-US"/>
              <a:t> Orchestrator: </a:t>
            </a:r>
            <a:r>
              <a:rPr lang="en-US"/>
              <a:t>Defines </a:t>
            </a:r>
            <a:r>
              <a:rPr lang="en-US"/>
              <a:t>how the automation tasks are coordinated and executed in response to events.</a:t>
            </a:r>
            <a:endParaRPr/>
          </a:p>
          <a:p>
            <a:pPr indent="0" lvl="0" marL="0" rtl="0" algn="l">
              <a:spcBef>
                <a:spcPts val="0"/>
              </a:spcBef>
              <a:spcAft>
                <a:spcPts val="0"/>
              </a:spcAft>
              <a:buNone/>
            </a:pPr>
            <a:r>
              <a:rPr lang="en-US"/>
              <a:t> Executor: </a:t>
            </a:r>
            <a:r>
              <a:rPr lang="en-US"/>
              <a:t>Encompasses the actual tasks applied to the network to drive changes (e.g., </a:t>
            </a:r>
            <a:r>
              <a:rPr lang="en-US"/>
              <a:t>updating configuration) as guided by the intended state.</a:t>
            </a:r>
            <a:endParaRPr/>
          </a:p>
          <a:p>
            <a:pPr indent="0" lvl="0" marL="0" rtl="0" algn="l">
              <a:spcBef>
                <a:spcPts val="0"/>
              </a:spcBef>
              <a:spcAft>
                <a:spcPts val="0"/>
              </a:spcAft>
              <a:buNone/>
            </a:pPr>
            <a:r>
              <a:rPr lang="en-US"/>
              <a:t> Collector: In contrast to Executor, this component focuses on retrieving (i.e., reading) the actual state of the network.</a:t>
            </a:r>
            <a:endParaRPr/>
          </a:p>
          <a:p>
            <a:pPr indent="0" lvl="0" marL="0" rtl="0" algn="l">
              <a:spcBef>
                <a:spcPts val="0"/>
              </a:spcBef>
              <a:spcAft>
                <a:spcPts val="0"/>
              </a:spcAft>
              <a:buNone/>
            </a:pPr>
            <a:r>
              <a:rPr lang="en-US"/>
              <a:t> Presentation: Provides the interfaces through which users interact with the system, including dashboards, graphical user interfaces (e.g., ITSM), and CLI tools.</a:t>
            </a:r>
            <a:endParaRPr/>
          </a:p>
        </p:txBody>
      </p:sp>
      <p:sp>
        <p:nvSpPr>
          <p:cNvPr id="260" name="Google Shape;26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e5f7bd96ef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3e5f7bd96ef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3e5f7bd96ef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e5f7bd96ef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3e5f7bd96ef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3e5f7bd96ef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e5f7515a52_0_339: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e5f7515a52_0_339: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Need to explain the need to think about it as a system (system thinking)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e5f7515a52_0_414: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e5f7515a52_0_414: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e5f7bd96ef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3e5f7bd96ef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3e5f7bd96ef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e5f7bd96ef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3e5f7bd96ef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3e5f7bd96ef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e5f7bd96ef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3e5f7bd96ef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3e5f7bd96ef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e5f7bd96ef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3e5f7bd96ef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3e5f7bd96ef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e5f7bd96ef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3e5f7bd96ef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3e5f7bd96ef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e5f7bd96ef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3e5f7bd96ef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3e5f7bd96ef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e5f7bd96ef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3e5f7bd96ef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3e5f7bd96ef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e5f7bd96ef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3e5f7bd96ef_0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g3e5f7bd96ef_0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e5f7bd96ef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3e5f7bd96ef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3e5f7bd96ef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e5f7bd96ef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3e5f7bd96ef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3e5f7bd96ef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e5f7bd96ef_0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3e5f7bd96ef_0_2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3e5f7bd96ef_0_2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e5f7bd96ef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3e5f7bd96ef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3e5f7bd96ef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e5f7bd96ef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3e5f7bd96ef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3e5f7bd96ef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e5f7bd96ef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3e5f7bd96ef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3e5f7bd96ef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e5f7bd96ef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3e5f7bd96ef_0_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3e5f7bd96ef_0_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e5f7bd96ef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3e5f7bd96ef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3e5f7bd96ef_0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5f7515a52_0_77: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e5f7515a52_0_77: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Before talking about NAF, let’s talk about state of network automation in the industry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were seeing:</a:t>
            </a:r>
            <a:endParaRPr/>
          </a:p>
          <a:p>
            <a:pPr indent="-317500" lvl="0" marL="457200" rtl="0" algn="l">
              <a:spcBef>
                <a:spcPts val="0"/>
              </a:spcBef>
              <a:spcAft>
                <a:spcPts val="0"/>
              </a:spcAft>
              <a:buSzPts val="1400"/>
              <a:buChar char="-"/>
            </a:pPr>
            <a:r>
              <a:rPr lang="en-US"/>
              <a:t>Need for automation that people can trust</a:t>
            </a:r>
            <a:endParaRPr/>
          </a:p>
          <a:p>
            <a:pPr indent="-317500" lvl="0" marL="457200" rtl="0" algn="l">
              <a:spcBef>
                <a:spcPts val="0"/>
              </a:spcBef>
              <a:spcAft>
                <a:spcPts val="0"/>
              </a:spcAft>
              <a:buSzPts val="1400"/>
              <a:buChar char="-"/>
            </a:pPr>
            <a:r>
              <a:rPr lang="en-US"/>
              <a:t>it’s understandable</a:t>
            </a:r>
            <a:endParaRPr/>
          </a:p>
          <a:p>
            <a:pPr indent="-317500" lvl="0" marL="457200" rtl="0" algn="l">
              <a:spcBef>
                <a:spcPts val="0"/>
              </a:spcBef>
              <a:spcAft>
                <a:spcPts val="0"/>
              </a:spcAft>
              <a:buSzPts val="1400"/>
              <a:buChar char="-"/>
            </a:pPr>
            <a:r>
              <a:rPr lang="en-US"/>
              <a:t>and can evolve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Why haven’t we seen more network automation?</a:t>
            </a:r>
            <a:endParaRPr/>
          </a:p>
          <a:p>
            <a:pPr indent="-317500" lvl="0" marL="457200" rtl="0" algn="l">
              <a:spcBef>
                <a:spcPts val="0"/>
              </a:spcBef>
              <a:spcAft>
                <a:spcPts val="0"/>
              </a:spcAft>
              <a:buSzPts val="1400"/>
              <a:buChar char="-"/>
            </a:pPr>
            <a:r>
              <a:rPr lang="en-US"/>
              <a:t>Not a lot of mature solutions </a:t>
            </a:r>
            <a:endParaRPr/>
          </a:p>
          <a:p>
            <a:pPr indent="-317500" lvl="0" marL="457200" rtl="0" algn="l">
              <a:spcBef>
                <a:spcPts val="0"/>
              </a:spcBef>
              <a:spcAft>
                <a:spcPts val="0"/>
              </a:spcAft>
              <a:buSzPts val="1400"/>
              <a:buChar char="-"/>
            </a:pPr>
            <a:r>
              <a:rPr lang="en-US"/>
              <a:t>A lot of scripting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e5f7bd96ef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3e5f7bd96ef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g3e5f7bd96ef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e5f7bd96ef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3e5f7bd96ef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g3e5f7bd96ef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e5f7bd96ef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3e5f7bd96ef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3e5f7bd96ef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e5f7bd96ef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3e5f7bd96ef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g3e5f7bd96ef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e5f7bd96ef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3e5f7bd96ef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g3e5f7bd96ef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e5f7bd96ef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g3e5f7bd96ef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g3e5f7bd96ef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e5f7bd96ef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3e5f7bd96ef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g3e5f7bd96ef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e5f7bd96ef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3e5f7bd96ef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g3e5f7bd96ef_0_5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e5f7bd96ef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g3e5f7bd96ef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9" name="Google Shape;819;g3e5f7bd96ef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e5f7bd96ef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g3e5f7bd96ef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g3e5f7bd96ef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e5f7515a52_0_152: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e5f7515a52_0_152: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e5f7bd96ef_0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3e5f7bd96ef_0_6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g3e5f7bd96ef_0_6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e5f7bd96ef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3e5f7bd96ef_0_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6" name="Google Shape;886;g3e5f7bd96ef_0_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e5f7bd96ef_0_7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g3e5f7bd96ef_0_7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0" name="Google Shape;950;g3e5f7bd96ef_0_7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2" name="Google Shape;98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e5f7bd96ef_0_8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3e5f7bd96ef_0_8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9" name="Google Shape;1019;g3e5f7bd96ef_0_8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e5f7bd96ef_0_8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g3e5f7bd96ef_0_8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7" name="Google Shape;1027;g3e5f7bd96ef_0_8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3e5f7bd96ef_0_8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g3e5f7bd96ef_0_8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g3e5f7bd96ef_0_8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e5f7515a52_0_158: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e5f7515a52_0_158: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e5f7bd96ef_0_8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6" name="Google Shape;1046;g3e5f7bd96ef_0_8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7" name="Google Shape;1047;g3e5f7bd96ef_0_8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3e5f7bd96ef_0_8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0" name="Google Shape;1070;g3e5f7bd96ef_0_8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1" name="Google Shape;1071;g3e5f7bd96ef_0_8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e5f7bd96ef_0_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g3e5f7bd96ef_0_9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6" name="Google Shape;1096;g3e5f7bd96ef_0_9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3e5f7bd96ef_0_9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g3e5f7bd96ef_0_9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0" name="Google Shape;1120;g3e5f7bd96ef_0_9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3e5f7bd96ef_0_9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9" name="Google Shape;1129;g3e5f7bd96ef_0_9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g3e5f7bd96ef_0_9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e5f7bd96ef_0_9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g3e5f7bd96ef_0_9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8" name="Google Shape;1138;g3e5f7bd96ef_0_9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e5f7bd96ef_0_9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g3e5f7bd96ef_0_9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7" name="Google Shape;1147;g3e5f7bd96ef_0_9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e5f7bd96ef_0_9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5" name="Google Shape;1165;g3e5f7bd96ef_0_9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6" name="Google Shape;1166;g3e5f7bd96ef_0_9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e5f7bd96ef_0_10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g3e5f7bd96ef_0_10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g3e5f7bd96ef_0_10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3e5f7bd96ef_0_10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g3e5f7bd96ef_0_10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7" name="Google Shape;1217;g3e5f7bd96ef_0_10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e5f7515a52_0_169: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e5f7515a52_0_169: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3e5f7bd96ef_0_10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g3e5f7bd96ef_0_10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4" name="Google Shape;1234;g3e5f7bd96ef_0_10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e5f7515a52_0_177: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e5f7515a52_0_177: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e5f7515a52_0_183: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e5f7515a52_0_183: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4_2">
    <p:bg>
      <p:bgPr>
        <a:solidFill>
          <a:schemeClr val="dk1"/>
        </a:solidFill>
      </p:bgPr>
    </p:bg>
    <p:spTree>
      <p:nvGrpSpPr>
        <p:cNvPr id="41" name="Shape 41"/>
        <p:cNvGrpSpPr/>
        <p:nvPr/>
      </p:nvGrpSpPr>
      <p:grpSpPr>
        <a:xfrm>
          <a:off x="0" y="0"/>
          <a:ext cx="0" cy="0"/>
          <a:chOff x="0" y="0"/>
          <a:chExt cx="0" cy="0"/>
        </a:xfrm>
      </p:grpSpPr>
      <p:sp>
        <p:nvSpPr>
          <p:cNvPr id="42" name="Google Shape;42;p11"/>
          <p:cNvSpPr/>
          <p:nvPr/>
        </p:nvSpPr>
        <p:spPr>
          <a:xfrm>
            <a:off x="0" y="749808"/>
            <a:ext cx="9144000" cy="36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1"/>
          <p:cNvSpPr txBox="1"/>
          <p:nvPr>
            <p:ph type="title"/>
          </p:nvPr>
        </p:nvSpPr>
        <p:spPr>
          <a:xfrm>
            <a:off x="283450" y="91500"/>
            <a:ext cx="8356500" cy="59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2600"/>
              <a:buNone/>
              <a:defRPr b="1" sz="2600">
                <a:solidFill>
                  <a:schemeClr val="accent3"/>
                </a:solidFill>
              </a:defRPr>
            </a:lvl1pPr>
            <a:lvl2pPr lvl="1">
              <a:spcBef>
                <a:spcPts val="0"/>
              </a:spcBef>
              <a:spcAft>
                <a:spcPts val="0"/>
              </a:spcAft>
              <a:buClr>
                <a:schemeClr val="accent3"/>
              </a:buClr>
              <a:buSzPts val="2600"/>
              <a:buNone/>
              <a:defRPr b="1" sz="2600">
                <a:solidFill>
                  <a:schemeClr val="accent3"/>
                </a:solidFill>
              </a:defRPr>
            </a:lvl2pPr>
            <a:lvl3pPr lvl="2">
              <a:spcBef>
                <a:spcPts val="0"/>
              </a:spcBef>
              <a:spcAft>
                <a:spcPts val="0"/>
              </a:spcAft>
              <a:buClr>
                <a:schemeClr val="accent3"/>
              </a:buClr>
              <a:buSzPts val="2600"/>
              <a:buNone/>
              <a:defRPr b="1" sz="2600">
                <a:solidFill>
                  <a:schemeClr val="accent3"/>
                </a:solidFill>
              </a:defRPr>
            </a:lvl3pPr>
            <a:lvl4pPr lvl="3">
              <a:spcBef>
                <a:spcPts val="0"/>
              </a:spcBef>
              <a:spcAft>
                <a:spcPts val="0"/>
              </a:spcAft>
              <a:buClr>
                <a:schemeClr val="accent3"/>
              </a:buClr>
              <a:buSzPts val="2600"/>
              <a:buNone/>
              <a:defRPr b="1" sz="2600">
                <a:solidFill>
                  <a:schemeClr val="accent3"/>
                </a:solidFill>
              </a:defRPr>
            </a:lvl4pPr>
            <a:lvl5pPr lvl="4">
              <a:spcBef>
                <a:spcPts val="0"/>
              </a:spcBef>
              <a:spcAft>
                <a:spcPts val="0"/>
              </a:spcAft>
              <a:buClr>
                <a:schemeClr val="accent3"/>
              </a:buClr>
              <a:buSzPts val="2600"/>
              <a:buNone/>
              <a:defRPr b="1" sz="2600">
                <a:solidFill>
                  <a:schemeClr val="accent3"/>
                </a:solidFill>
              </a:defRPr>
            </a:lvl5pPr>
            <a:lvl6pPr lvl="5">
              <a:spcBef>
                <a:spcPts val="0"/>
              </a:spcBef>
              <a:spcAft>
                <a:spcPts val="0"/>
              </a:spcAft>
              <a:buClr>
                <a:schemeClr val="accent3"/>
              </a:buClr>
              <a:buSzPts val="2600"/>
              <a:buNone/>
              <a:defRPr b="1" sz="2600">
                <a:solidFill>
                  <a:schemeClr val="accent3"/>
                </a:solidFill>
              </a:defRPr>
            </a:lvl6pPr>
            <a:lvl7pPr lvl="6">
              <a:spcBef>
                <a:spcPts val="0"/>
              </a:spcBef>
              <a:spcAft>
                <a:spcPts val="0"/>
              </a:spcAft>
              <a:buClr>
                <a:schemeClr val="accent3"/>
              </a:buClr>
              <a:buSzPts val="2600"/>
              <a:buNone/>
              <a:defRPr b="1" sz="2600">
                <a:solidFill>
                  <a:schemeClr val="accent3"/>
                </a:solidFill>
              </a:defRPr>
            </a:lvl7pPr>
            <a:lvl8pPr lvl="7">
              <a:spcBef>
                <a:spcPts val="0"/>
              </a:spcBef>
              <a:spcAft>
                <a:spcPts val="0"/>
              </a:spcAft>
              <a:buClr>
                <a:schemeClr val="accent3"/>
              </a:buClr>
              <a:buSzPts val="2600"/>
              <a:buNone/>
              <a:defRPr b="1" sz="2600">
                <a:solidFill>
                  <a:schemeClr val="accent3"/>
                </a:solidFill>
              </a:defRPr>
            </a:lvl8pPr>
            <a:lvl9pPr lvl="8">
              <a:spcBef>
                <a:spcPts val="0"/>
              </a:spcBef>
              <a:spcAft>
                <a:spcPts val="0"/>
              </a:spcAft>
              <a:buClr>
                <a:schemeClr val="accent3"/>
              </a:buClr>
              <a:buSzPts val="2600"/>
              <a:buNone/>
              <a:defRPr b="1" sz="2600">
                <a:solidFill>
                  <a:schemeClr val="accent3"/>
                </a:solidFill>
              </a:defRPr>
            </a:lvl9pPr>
          </a:lstStyle>
          <a:p/>
        </p:txBody>
      </p:sp>
      <p:pic>
        <p:nvPicPr>
          <p:cNvPr id="44" name="Google Shape;44;p11"/>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3">
  <p:cSld name="CUSTOM_3">
    <p:bg>
      <p:bgPr>
        <a:solidFill>
          <a:schemeClr val="dk1"/>
        </a:solidFill>
      </p:bgPr>
    </p:bg>
    <p:spTree>
      <p:nvGrpSpPr>
        <p:cNvPr id="45" name="Shape 45"/>
        <p:cNvGrpSpPr/>
        <p:nvPr/>
      </p:nvGrpSpPr>
      <p:grpSpPr>
        <a:xfrm>
          <a:off x="0" y="0"/>
          <a:ext cx="0" cy="0"/>
          <a:chOff x="0" y="0"/>
          <a:chExt cx="0" cy="0"/>
        </a:xfrm>
      </p:grpSpPr>
      <p:sp>
        <p:nvSpPr>
          <p:cNvPr id="46" name="Google Shape;46;p12"/>
          <p:cNvSpPr/>
          <p:nvPr/>
        </p:nvSpPr>
        <p:spPr>
          <a:xfrm>
            <a:off x="0" y="0"/>
            <a:ext cx="7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2"/>
          <p:cNvSpPr txBox="1"/>
          <p:nvPr>
            <p:ph type="title"/>
          </p:nvPr>
        </p:nvSpPr>
        <p:spPr>
          <a:xfrm>
            <a:off x="461925" y="2026175"/>
            <a:ext cx="7233300" cy="850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1pPr>
            <a:lvl2pPr lvl="1">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2pPr>
            <a:lvl3pPr lvl="2">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3pPr>
            <a:lvl4pPr lvl="3">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4pPr>
            <a:lvl5pPr lvl="4">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5pPr>
            <a:lvl6pPr lvl="5">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6pPr>
            <a:lvl7pPr lvl="6">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7pPr>
            <a:lvl8pPr lvl="7">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8pPr>
            <a:lvl9pPr lvl="8">
              <a:spcBef>
                <a:spcPts val="0"/>
              </a:spcBef>
              <a:spcAft>
                <a:spcPts val="0"/>
              </a:spcAft>
              <a:buClr>
                <a:schemeClr val="accent4"/>
              </a:buClr>
              <a:buSzPts val="4400"/>
              <a:buFont typeface="Montserrat"/>
              <a:buNone/>
              <a:defRPr b="1" sz="4400">
                <a:solidFill>
                  <a:schemeClr val="accent4"/>
                </a:solidFill>
                <a:latin typeface="Montserrat"/>
                <a:ea typeface="Montserrat"/>
                <a:cs typeface="Montserrat"/>
                <a:sym typeface="Montserrat"/>
              </a:defRPr>
            </a:lvl9pPr>
          </a:lstStyle>
          <a:p/>
        </p:txBody>
      </p:sp>
      <p:pic>
        <p:nvPicPr>
          <p:cNvPr id="48" name="Google Shape;48;p12"/>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4_3">
    <p:bg>
      <p:bgPr>
        <a:solidFill>
          <a:schemeClr val="dk1"/>
        </a:solidFill>
      </p:bgPr>
    </p:bg>
    <p:spTree>
      <p:nvGrpSpPr>
        <p:cNvPr id="49" name="Shape 49"/>
        <p:cNvGrpSpPr/>
        <p:nvPr/>
      </p:nvGrpSpPr>
      <p:grpSpPr>
        <a:xfrm>
          <a:off x="0" y="0"/>
          <a:ext cx="0" cy="0"/>
          <a:chOff x="0" y="0"/>
          <a:chExt cx="0" cy="0"/>
        </a:xfrm>
      </p:grpSpPr>
      <p:sp>
        <p:nvSpPr>
          <p:cNvPr id="50" name="Google Shape;50;p13"/>
          <p:cNvSpPr/>
          <p:nvPr/>
        </p:nvSpPr>
        <p:spPr>
          <a:xfrm>
            <a:off x="0" y="749808"/>
            <a:ext cx="91440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3"/>
          <p:cNvSpPr txBox="1"/>
          <p:nvPr>
            <p:ph type="title"/>
          </p:nvPr>
        </p:nvSpPr>
        <p:spPr>
          <a:xfrm>
            <a:off x="283450" y="91500"/>
            <a:ext cx="8356500" cy="59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4"/>
              </a:buClr>
              <a:buSzPts val="2600"/>
              <a:buNone/>
              <a:defRPr b="1" sz="2600">
                <a:solidFill>
                  <a:schemeClr val="accent4"/>
                </a:solidFill>
              </a:defRPr>
            </a:lvl1pPr>
            <a:lvl2pPr lvl="1">
              <a:spcBef>
                <a:spcPts val="0"/>
              </a:spcBef>
              <a:spcAft>
                <a:spcPts val="0"/>
              </a:spcAft>
              <a:buClr>
                <a:schemeClr val="accent4"/>
              </a:buClr>
              <a:buSzPts val="2600"/>
              <a:buNone/>
              <a:defRPr b="1" sz="2600">
                <a:solidFill>
                  <a:schemeClr val="accent4"/>
                </a:solidFill>
              </a:defRPr>
            </a:lvl2pPr>
            <a:lvl3pPr lvl="2">
              <a:spcBef>
                <a:spcPts val="0"/>
              </a:spcBef>
              <a:spcAft>
                <a:spcPts val="0"/>
              </a:spcAft>
              <a:buClr>
                <a:schemeClr val="accent4"/>
              </a:buClr>
              <a:buSzPts val="2600"/>
              <a:buNone/>
              <a:defRPr b="1" sz="2600">
                <a:solidFill>
                  <a:schemeClr val="accent4"/>
                </a:solidFill>
              </a:defRPr>
            </a:lvl3pPr>
            <a:lvl4pPr lvl="3">
              <a:spcBef>
                <a:spcPts val="0"/>
              </a:spcBef>
              <a:spcAft>
                <a:spcPts val="0"/>
              </a:spcAft>
              <a:buClr>
                <a:schemeClr val="accent4"/>
              </a:buClr>
              <a:buSzPts val="2600"/>
              <a:buNone/>
              <a:defRPr b="1" sz="2600">
                <a:solidFill>
                  <a:schemeClr val="accent4"/>
                </a:solidFill>
              </a:defRPr>
            </a:lvl4pPr>
            <a:lvl5pPr lvl="4">
              <a:spcBef>
                <a:spcPts val="0"/>
              </a:spcBef>
              <a:spcAft>
                <a:spcPts val="0"/>
              </a:spcAft>
              <a:buClr>
                <a:schemeClr val="accent4"/>
              </a:buClr>
              <a:buSzPts val="2600"/>
              <a:buNone/>
              <a:defRPr b="1" sz="2600">
                <a:solidFill>
                  <a:schemeClr val="accent4"/>
                </a:solidFill>
              </a:defRPr>
            </a:lvl5pPr>
            <a:lvl6pPr lvl="5">
              <a:spcBef>
                <a:spcPts val="0"/>
              </a:spcBef>
              <a:spcAft>
                <a:spcPts val="0"/>
              </a:spcAft>
              <a:buClr>
                <a:schemeClr val="accent4"/>
              </a:buClr>
              <a:buSzPts val="2600"/>
              <a:buNone/>
              <a:defRPr b="1" sz="2600">
                <a:solidFill>
                  <a:schemeClr val="accent4"/>
                </a:solidFill>
              </a:defRPr>
            </a:lvl6pPr>
            <a:lvl7pPr lvl="6">
              <a:spcBef>
                <a:spcPts val="0"/>
              </a:spcBef>
              <a:spcAft>
                <a:spcPts val="0"/>
              </a:spcAft>
              <a:buClr>
                <a:schemeClr val="accent4"/>
              </a:buClr>
              <a:buSzPts val="2600"/>
              <a:buNone/>
              <a:defRPr b="1" sz="2600">
                <a:solidFill>
                  <a:schemeClr val="accent4"/>
                </a:solidFill>
              </a:defRPr>
            </a:lvl7pPr>
            <a:lvl8pPr lvl="7">
              <a:spcBef>
                <a:spcPts val="0"/>
              </a:spcBef>
              <a:spcAft>
                <a:spcPts val="0"/>
              </a:spcAft>
              <a:buClr>
                <a:schemeClr val="accent4"/>
              </a:buClr>
              <a:buSzPts val="2600"/>
              <a:buNone/>
              <a:defRPr b="1" sz="2600">
                <a:solidFill>
                  <a:schemeClr val="accent4"/>
                </a:solidFill>
              </a:defRPr>
            </a:lvl8pPr>
            <a:lvl9pPr lvl="8">
              <a:spcBef>
                <a:spcPts val="0"/>
              </a:spcBef>
              <a:spcAft>
                <a:spcPts val="0"/>
              </a:spcAft>
              <a:buClr>
                <a:schemeClr val="accent4"/>
              </a:buClr>
              <a:buSzPts val="2600"/>
              <a:buNone/>
              <a:defRPr b="1" sz="2600">
                <a:solidFill>
                  <a:schemeClr val="accent4"/>
                </a:solidFill>
              </a:defRPr>
            </a:lvl9pPr>
          </a:lstStyle>
          <a:p/>
        </p:txBody>
      </p:sp>
      <p:pic>
        <p:nvPicPr>
          <p:cNvPr id="52" name="Google Shape;52;p13"/>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3 1">
  <p:cSld name="CUSTOM_3_1">
    <p:bg>
      <p:bgPr>
        <a:solidFill>
          <a:schemeClr val="dk1"/>
        </a:solidFill>
      </p:bgPr>
    </p:bg>
    <p:spTree>
      <p:nvGrpSpPr>
        <p:cNvPr id="53" name="Shape 53"/>
        <p:cNvGrpSpPr/>
        <p:nvPr/>
      </p:nvGrpSpPr>
      <p:grpSpPr>
        <a:xfrm>
          <a:off x="0" y="0"/>
          <a:ext cx="0" cy="0"/>
          <a:chOff x="0" y="0"/>
          <a:chExt cx="0" cy="0"/>
        </a:xfrm>
      </p:grpSpPr>
      <p:sp>
        <p:nvSpPr>
          <p:cNvPr id="54" name="Google Shape;54;p14"/>
          <p:cNvSpPr/>
          <p:nvPr/>
        </p:nvSpPr>
        <p:spPr>
          <a:xfrm>
            <a:off x="0" y="0"/>
            <a:ext cx="7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4"/>
          <p:cNvSpPr txBox="1"/>
          <p:nvPr>
            <p:ph type="title"/>
          </p:nvPr>
        </p:nvSpPr>
        <p:spPr>
          <a:xfrm>
            <a:off x="451425" y="2026175"/>
            <a:ext cx="7243800" cy="850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1pPr>
            <a:lvl2pPr lvl="1">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2pPr>
            <a:lvl3pPr lvl="2">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3pPr>
            <a:lvl4pPr lvl="3">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4pPr>
            <a:lvl5pPr lvl="4">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5pPr>
            <a:lvl6pPr lvl="5">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6pPr>
            <a:lvl7pPr lvl="6">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7pPr>
            <a:lvl8pPr lvl="7">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8pPr>
            <a:lvl9pPr lvl="8">
              <a:spcBef>
                <a:spcPts val="0"/>
              </a:spcBef>
              <a:spcAft>
                <a:spcPts val="0"/>
              </a:spcAft>
              <a:buClr>
                <a:schemeClr val="accent5"/>
              </a:buClr>
              <a:buSzPts val="4400"/>
              <a:buFont typeface="Montserrat"/>
              <a:buNone/>
              <a:defRPr b="1" sz="4400">
                <a:solidFill>
                  <a:schemeClr val="accent5"/>
                </a:solidFill>
                <a:latin typeface="Montserrat"/>
                <a:ea typeface="Montserrat"/>
                <a:cs typeface="Montserrat"/>
                <a:sym typeface="Montserrat"/>
              </a:defRPr>
            </a:lvl9pPr>
          </a:lstStyle>
          <a:p/>
        </p:txBody>
      </p:sp>
      <p:pic>
        <p:nvPicPr>
          <p:cNvPr id="56" name="Google Shape;56;p14"/>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4">
  <p:cSld name="CUSTOM_4_4">
    <p:bg>
      <p:bgPr>
        <a:solidFill>
          <a:schemeClr val="dk1"/>
        </a:solidFill>
      </p:bgPr>
    </p:bg>
    <p:spTree>
      <p:nvGrpSpPr>
        <p:cNvPr id="57" name="Shape 57"/>
        <p:cNvGrpSpPr/>
        <p:nvPr/>
      </p:nvGrpSpPr>
      <p:grpSpPr>
        <a:xfrm>
          <a:off x="0" y="0"/>
          <a:ext cx="0" cy="0"/>
          <a:chOff x="0" y="0"/>
          <a:chExt cx="0" cy="0"/>
        </a:xfrm>
      </p:grpSpPr>
      <p:sp>
        <p:nvSpPr>
          <p:cNvPr id="58" name="Google Shape;58;p15"/>
          <p:cNvSpPr/>
          <p:nvPr/>
        </p:nvSpPr>
        <p:spPr>
          <a:xfrm>
            <a:off x="0" y="749808"/>
            <a:ext cx="91440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283450" y="91500"/>
            <a:ext cx="8356500" cy="59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5"/>
              </a:buClr>
              <a:buSzPts val="2600"/>
              <a:buNone/>
              <a:defRPr b="1" sz="2600">
                <a:solidFill>
                  <a:schemeClr val="accent5"/>
                </a:solidFill>
              </a:defRPr>
            </a:lvl1pPr>
            <a:lvl2pPr lvl="1">
              <a:spcBef>
                <a:spcPts val="0"/>
              </a:spcBef>
              <a:spcAft>
                <a:spcPts val="0"/>
              </a:spcAft>
              <a:buClr>
                <a:schemeClr val="accent5"/>
              </a:buClr>
              <a:buSzPts val="2600"/>
              <a:buNone/>
              <a:defRPr b="1" sz="2600">
                <a:solidFill>
                  <a:schemeClr val="accent5"/>
                </a:solidFill>
              </a:defRPr>
            </a:lvl2pPr>
            <a:lvl3pPr lvl="2">
              <a:spcBef>
                <a:spcPts val="0"/>
              </a:spcBef>
              <a:spcAft>
                <a:spcPts val="0"/>
              </a:spcAft>
              <a:buClr>
                <a:schemeClr val="accent5"/>
              </a:buClr>
              <a:buSzPts val="2600"/>
              <a:buNone/>
              <a:defRPr b="1" sz="2600">
                <a:solidFill>
                  <a:schemeClr val="accent5"/>
                </a:solidFill>
              </a:defRPr>
            </a:lvl3pPr>
            <a:lvl4pPr lvl="3">
              <a:spcBef>
                <a:spcPts val="0"/>
              </a:spcBef>
              <a:spcAft>
                <a:spcPts val="0"/>
              </a:spcAft>
              <a:buClr>
                <a:schemeClr val="accent5"/>
              </a:buClr>
              <a:buSzPts val="2600"/>
              <a:buNone/>
              <a:defRPr b="1" sz="2600">
                <a:solidFill>
                  <a:schemeClr val="accent5"/>
                </a:solidFill>
              </a:defRPr>
            </a:lvl4pPr>
            <a:lvl5pPr lvl="4">
              <a:spcBef>
                <a:spcPts val="0"/>
              </a:spcBef>
              <a:spcAft>
                <a:spcPts val="0"/>
              </a:spcAft>
              <a:buClr>
                <a:schemeClr val="accent5"/>
              </a:buClr>
              <a:buSzPts val="2600"/>
              <a:buNone/>
              <a:defRPr b="1" sz="2600">
                <a:solidFill>
                  <a:schemeClr val="accent5"/>
                </a:solidFill>
              </a:defRPr>
            </a:lvl5pPr>
            <a:lvl6pPr lvl="5">
              <a:spcBef>
                <a:spcPts val="0"/>
              </a:spcBef>
              <a:spcAft>
                <a:spcPts val="0"/>
              </a:spcAft>
              <a:buClr>
                <a:schemeClr val="accent5"/>
              </a:buClr>
              <a:buSzPts val="2600"/>
              <a:buNone/>
              <a:defRPr b="1" sz="2600">
                <a:solidFill>
                  <a:schemeClr val="accent5"/>
                </a:solidFill>
              </a:defRPr>
            </a:lvl6pPr>
            <a:lvl7pPr lvl="6">
              <a:spcBef>
                <a:spcPts val="0"/>
              </a:spcBef>
              <a:spcAft>
                <a:spcPts val="0"/>
              </a:spcAft>
              <a:buClr>
                <a:schemeClr val="accent5"/>
              </a:buClr>
              <a:buSzPts val="2600"/>
              <a:buNone/>
              <a:defRPr b="1" sz="2600">
                <a:solidFill>
                  <a:schemeClr val="accent5"/>
                </a:solidFill>
              </a:defRPr>
            </a:lvl7pPr>
            <a:lvl8pPr lvl="7">
              <a:spcBef>
                <a:spcPts val="0"/>
              </a:spcBef>
              <a:spcAft>
                <a:spcPts val="0"/>
              </a:spcAft>
              <a:buClr>
                <a:schemeClr val="accent5"/>
              </a:buClr>
              <a:buSzPts val="2600"/>
              <a:buNone/>
              <a:defRPr b="1" sz="2600">
                <a:solidFill>
                  <a:schemeClr val="accent5"/>
                </a:solidFill>
              </a:defRPr>
            </a:lvl8pPr>
            <a:lvl9pPr lvl="8">
              <a:spcBef>
                <a:spcPts val="0"/>
              </a:spcBef>
              <a:spcAft>
                <a:spcPts val="0"/>
              </a:spcAft>
              <a:buClr>
                <a:schemeClr val="accent5"/>
              </a:buClr>
              <a:buSzPts val="2600"/>
              <a:buNone/>
              <a:defRPr b="1" sz="2600">
                <a:solidFill>
                  <a:schemeClr val="accent5"/>
                </a:solidFill>
              </a:defRPr>
            </a:lvl9pPr>
          </a:lstStyle>
          <a:p/>
        </p:txBody>
      </p:sp>
      <p:pic>
        <p:nvPicPr>
          <p:cNvPr id="60" name="Google Shape;60;p15"/>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3 1 1">
  <p:cSld name="CUSTOM_3_1_1">
    <p:bg>
      <p:bgPr>
        <a:solidFill>
          <a:schemeClr val="dk1"/>
        </a:solidFill>
      </p:bgPr>
    </p:bg>
    <p:spTree>
      <p:nvGrpSpPr>
        <p:cNvPr id="61" name="Shape 61"/>
        <p:cNvGrpSpPr/>
        <p:nvPr/>
      </p:nvGrpSpPr>
      <p:grpSpPr>
        <a:xfrm>
          <a:off x="0" y="0"/>
          <a:ext cx="0" cy="0"/>
          <a:chOff x="0" y="0"/>
          <a:chExt cx="0" cy="0"/>
        </a:xfrm>
      </p:grpSpPr>
      <p:sp>
        <p:nvSpPr>
          <p:cNvPr id="62" name="Google Shape;62;p16"/>
          <p:cNvSpPr/>
          <p:nvPr/>
        </p:nvSpPr>
        <p:spPr>
          <a:xfrm>
            <a:off x="0" y="0"/>
            <a:ext cx="73200" cy="51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6"/>
          <p:cNvSpPr txBox="1"/>
          <p:nvPr>
            <p:ph type="title"/>
          </p:nvPr>
        </p:nvSpPr>
        <p:spPr>
          <a:xfrm>
            <a:off x="461925" y="2026175"/>
            <a:ext cx="5553600" cy="850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1pPr>
            <a:lvl2pPr lvl="1">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2pPr>
            <a:lvl3pPr lvl="2">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3pPr>
            <a:lvl4pPr lvl="3">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4pPr>
            <a:lvl5pPr lvl="4">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5pPr>
            <a:lvl6pPr lvl="5">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6pPr>
            <a:lvl7pPr lvl="6">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7pPr>
            <a:lvl8pPr lvl="7">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8pPr>
            <a:lvl9pPr lvl="8">
              <a:spcBef>
                <a:spcPts val="0"/>
              </a:spcBef>
              <a:spcAft>
                <a:spcPts val="0"/>
              </a:spcAft>
              <a:buClr>
                <a:schemeClr val="accent6"/>
              </a:buClr>
              <a:buSzPts val="4400"/>
              <a:buFont typeface="Montserrat"/>
              <a:buNone/>
              <a:defRPr b="1" sz="4400">
                <a:solidFill>
                  <a:schemeClr val="accent6"/>
                </a:solidFill>
                <a:latin typeface="Montserrat"/>
                <a:ea typeface="Montserrat"/>
                <a:cs typeface="Montserrat"/>
                <a:sym typeface="Montserrat"/>
              </a:defRPr>
            </a:lvl9pPr>
          </a:lstStyle>
          <a:p/>
        </p:txBody>
      </p:sp>
      <p:pic>
        <p:nvPicPr>
          <p:cNvPr id="64" name="Google Shape;64;p16"/>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5">
  <p:cSld name="CUSTOM_4_5">
    <p:bg>
      <p:bgPr>
        <a:solidFill>
          <a:schemeClr val="dk1"/>
        </a:solidFill>
      </p:bgPr>
    </p:bg>
    <p:spTree>
      <p:nvGrpSpPr>
        <p:cNvPr id="65" name="Shape 65"/>
        <p:cNvGrpSpPr/>
        <p:nvPr/>
      </p:nvGrpSpPr>
      <p:grpSpPr>
        <a:xfrm>
          <a:off x="0" y="0"/>
          <a:ext cx="0" cy="0"/>
          <a:chOff x="0" y="0"/>
          <a:chExt cx="0" cy="0"/>
        </a:xfrm>
      </p:grpSpPr>
      <p:sp>
        <p:nvSpPr>
          <p:cNvPr id="66" name="Google Shape;66;p17"/>
          <p:cNvSpPr/>
          <p:nvPr/>
        </p:nvSpPr>
        <p:spPr>
          <a:xfrm>
            <a:off x="0" y="749808"/>
            <a:ext cx="9144000" cy="36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7"/>
          <p:cNvSpPr txBox="1"/>
          <p:nvPr>
            <p:ph type="title"/>
          </p:nvPr>
        </p:nvSpPr>
        <p:spPr>
          <a:xfrm>
            <a:off x="283450" y="91500"/>
            <a:ext cx="8356500" cy="59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6"/>
              </a:buClr>
              <a:buSzPts val="2600"/>
              <a:buNone/>
              <a:defRPr b="1" sz="2600">
                <a:solidFill>
                  <a:schemeClr val="accent6"/>
                </a:solidFill>
              </a:defRPr>
            </a:lvl1pPr>
            <a:lvl2pPr lvl="1">
              <a:spcBef>
                <a:spcPts val="0"/>
              </a:spcBef>
              <a:spcAft>
                <a:spcPts val="0"/>
              </a:spcAft>
              <a:buClr>
                <a:schemeClr val="accent6"/>
              </a:buClr>
              <a:buSzPts val="2600"/>
              <a:buNone/>
              <a:defRPr b="1" sz="2600">
                <a:solidFill>
                  <a:schemeClr val="accent6"/>
                </a:solidFill>
              </a:defRPr>
            </a:lvl2pPr>
            <a:lvl3pPr lvl="2">
              <a:spcBef>
                <a:spcPts val="0"/>
              </a:spcBef>
              <a:spcAft>
                <a:spcPts val="0"/>
              </a:spcAft>
              <a:buClr>
                <a:schemeClr val="accent6"/>
              </a:buClr>
              <a:buSzPts val="2600"/>
              <a:buNone/>
              <a:defRPr b="1" sz="2600">
                <a:solidFill>
                  <a:schemeClr val="accent6"/>
                </a:solidFill>
              </a:defRPr>
            </a:lvl3pPr>
            <a:lvl4pPr lvl="3">
              <a:spcBef>
                <a:spcPts val="0"/>
              </a:spcBef>
              <a:spcAft>
                <a:spcPts val="0"/>
              </a:spcAft>
              <a:buClr>
                <a:schemeClr val="accent6"/>
              </a:buClr>
              <a:buSzPts val="2600"/>
              <a:buNone/>
              <a:defRPr b="1" sz="2600">
                <a:solidFill>
                  <a:schemeClr val="accent6"/>
                </a:solidFill>
              </a:defRPr>
            </a:lvl4pPr>
            <a:lvl5pPr lvl="4">
              <a:spcBef>
                <a:spcPts val="0"/>
              </a:spcBef>
              <a:spcAft>
                <a:spcPts val="0"/>
              </a:spcAft>
              <a:buClr>
                <a:schemeClr val="accent6"/>
              </a:buClr>
              <a:buSzPts val="2600"/>
              <a:buNone/>
              <a:defRPr b="1" sz="2600">
                <a:solidFill>
                  <a:schemeClr val="accent6"/>
                </a:solidFill>
              </a:defRPr>
            </a:lvl5pPr>
            <a:lvl6pPr lvl="5">
              <a:spcBef>
                <a:spcPts val="0"/>
              </a:spcBef>
              <a:spcAft>
                <a:spcPts val="0"/>
              </a:spcAft>
              <a:buClr>
                <a:schemeClr val="accent6"/>
              </a:buClr>
              <a:buSzPts val="2600"/>
              <a:buNone/>
              <a:defRPr b="1" sz="2600">
                <a:solidFill>
                  <a:schemeClr val="accent6"/>
                </a:solidFill>
              </a:defRPr>
            </a:lvl6pPr>
            <a:lvl7pPr lvl="6">
              <a:spcBef>
                <a:spcPts val="0"/>
              </a:spcBef>
              <a:spcAft>
                <a:spcPts val="0"/>
              </a:spcAft>
              <a:buClr>
                <a:schemeClr val="accent6"/>
              </a:buClr>
              <a:buSzPts val="2600"/>
              <a:buNone/>
              <a:defRPr b="1" sz="2600">
                <a:solidFill>
                  <a:schemeClr val="accent6"/>
                </a:solidFill>
              </a:defRPr>
            </a:lvl7pPr>
            <a:lvl8pPr lvl="7">
              <a:spcBef>
                <a:spcPts val="0"/>
              </a:spcBef>
              <a:spcAft>
                <a:spcPts val="0"/>
              </a:spcAft>
              <a:buClr>
                <a:schemeClr val="accent6"/>
              </a:buClr>
              <a:buSzPts val="2600"/>
              <a:buNone/>
              <a:defRPr b="1" sz="2600">
                <a:solidFill>
                  <a:schemeClr val="accent6"/>
                </a:solidFill>
              </a:defRPr>
            </a:lvl8pPr>
            <a:lvl9pPr lvl="8">
              <a:spcBef>
                <a:spcPts val="0"/>
              </a:spcBef>
              <a:spcAft>
                <a:spcPts val="0"/>
              </a:spcAft>
              <a:buClr>
                <a:schemeClr val="accent6"/>
              </a:buClr>
              <a:buSzPts val="2600"/>
              <a:buNone/>
              <a:defRPr b="1" sz="2600">
                <a:solidFill>
                  <a:schemeClr val="accent6"/>
                </a:solidFill>
              </a:defRPr>
            </a:lvl9pPr>
          </a:lstStyle>
          <a:p/>
        </p:txBody>
      </p:sp>
      <p:pic>
        <p:nvPicPr>
          <p:cNvPr id="68" name="Google Shape;68;p17"/>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19"/>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9"/>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9"/>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7" name="Google Shape;77;p19"/>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78" name="Google Shape;78;p1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20"/>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81" name="Google Shape;81;p2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2" name="Shape 82"/>
        <p:cNvGrpSpPr/>
        <p:nvPr/>
      </p:nvGrpSpPr>
      <p:grpSpPr>
        <a:xfrm>
          <a:off x="0" y="0"/>
          <a:ext cx="0" cy="0"/>
          <a:chOff x="0" y="0"/>
          <a:chExt cx="0" cy="0"/>
        </a:xfrm>
      </p:grpSpPr>
      <p:sp>
        <p:nvSpPr>
          <p:cNvPr id="83" name="Google Shape;83;p21"/>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1"/>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1"/>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86" name="Google Shape;86;p21"/>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7" name="Google Shape;87;p2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1" name="Shape 11"/>
        <p:cNvGrpSpPr/>
        <p:nvPr/>
      </p:nvGrpSpPr>
      <p:grpSpPr>
        <a:xfrm>
          <a:off x="0" y="0"/>
          <a:ext cx="0" cy="0"/>
          <a:chOff x="0" y="0"/>
          <a:chExt cx="0" cy="0"/>
        </a:xfrm>
      </p:grpSpPr>
      <p:sp>
        <p:nvSpPr>
          <p:cNvPr id="12" name="Google Shape;12;p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8" name="Shape 88"/>
        <p:cNvGrpSpPr/>
        <p:nvPr/>
      </p:nvGrpSpPr>
      <p:grpSpPr>
        <a:xfrm>
          <a:off x="0" y="0"/>
          <a:ext cx="0" cy="0"/>
          <a:chOff x="0" y="0"/>
          <a:chExt cx="0" cy="0"/>
        </a:xfrm>
      </p:grpSpPr>
      <p:sp>
        <p:nvSpPr>
          <p:cNvPr id="89" name="Google Shape;89;p22"/>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2"/>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2"/>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92" name="Google Shape;92;p22"/>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93" name="Google Shape;93;p22"/>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94" name="Google Shape;94;p2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23"/>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9" name="Google Shape;99;p2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0" name="Shape 100"/>
        <p:cNvGrpSpPr/>
        <p:nvPr/>
      </p:nvGrpSpPr>
      <p:grpSpPr>
        <a:xfrm>
          <a:off x="0" y="0"/>
          <a:ext cx="0" cy="0"/>
          <a:chOff x="0" y="0"/>
          <a:chExt cx="0" cy="0"/>
        </a:xfrm>
      </p:grpSpPr>
      <p:sp>
        <p:nvSpPr>
          <p:cNvPr id="101" name="Google Shape;101;p24"/>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4"/>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4"/>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4" name="Google Shape;104;p24"/>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105" name="Google Shape;105;p2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6" name="Shape 106"/>
        <p:cNvGrpSpPr/>
        <p:nvPr/>
      </p:nvGrpSpPr>
      <p:grpSpPr>
        <a:xfrm>
          <a:off x="0" y="0"/>
          <a:ext cx="0" cy="0"/>
          <a:chOff x="0" y="0"/>
          <a:chExt cx="0" cy="0"/>
        </a:xfrm>
      </p:grpSpPr>
      <p:sp>
        <p:nvSpPr>
          <p:cNvPr id="107" name="Google Shape;107;p25"/>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108" name="Google Shape;108;p2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9" name="Shape 109"/>
        <p:cNvGrpSpPr/>
        <p:nvPr/>
      </p:nvGrpSpPr>
      <p:grpSpPr>
        <a:xfrm>
          <a:off x="0" y="0"/>
          <a:ext cx="0" cy="0"/>
          <a:chOff x="0" y="0"/>
          <a:chExt cx="0" cy="0"/>
        </a:xfrm>
      </p:grpSpPr>
      <p:sp>
        <p:nvSpPr>
          <p:cNvPr id="110" name="Google Shape;110;p26"/>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6"/>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113" name="Google Shape;113;p26"/>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4" name="Google Shape;114;p2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115" name="Google Shape;115;p2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27"/>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7"/>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7"/>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120" name="Google Shape;120;p2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21" name="Shape 121"/>
        <p:cNvGrpSpPr/>
        <p:nvPr/>
      </p:nvGrpSpPr>
      <p:grpSpPr>
        <a:xfrm>
          <a:off x="0" y="0"/>
          <a:ext cx="0" cy="0"/>
          <a:chOff x="0" y="0"/>
          <a:chExt cx="0" cy="0"/>
        </a:xfrm>
      </p:grpSpPr>
      <p:sp>
        <p:nvSpPr>
          <p:cNvPr id="122" name="Google Shape;122;p28"/>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23" name="Google Shape;123;p28"/>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24" name="Google Shape;124;p2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25" name="Shape 125"/>
        <p:cNvGrpSpPr/>
        <p:nvPr/>
      </p:nvGrpSpPr>
      <p:grpSpPr>
        <a:xfrm>
          <a:off x="0" y="0"/>
          <a:ext cx="0" cy="0"/>
          <a:chOff x="0" y="0"/>
          <a:chExt cx="0" cy="0"/>
        </a:xfrm>
      </p:grpSpPr>
      <p:sp>
        <p:nvSpPr>
          <p:cNvPr id="126" name="Google Shape;126;p2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features columns">
  <p:cSld name="CUSTOM_2">
    <p:spTree>
      <p:nvGrpSpPr>
        <p:cNvPr id="127" name="Shape 127"/>
        <p:cNvGrpSpPr/>
        <p:nvPr/>
      </p:nvGrpSpPr>
      <p:grpSpPr>
        <a:xfrm>
          <a:off x="0" y="0"/>
          <a:ext cx="0" cy="0"/>
          <a:chOff x="0" y="0"/>
          <a:chExt cx="0" cy="0"/>
        </a:xfrm>
      </p:grpSpPr>
      <p:sp>
        <p:nvSpPr>
          <p:cNvPr id="128" name="Google Shape;128;p30"/>
          <p:cNvSpPr txBox="1"/>
          <p:nvPr>
            <p:ph type="title"/>
          </p:nvPr>
        </p:nvSpPr>
        <p:spPr>
          <a:xfrm>
            <a:off x="711178" y="307369"/>
            <a:ext cx="8072400" cy="44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29" name="Google Shape;129;p30"/>
          <p:cNvSpPr/>
          <p:nvPr>
            <p:ph idx="2" type="pic"/>
          </p:nvPr>
        </p:nvSpPr>
        <p:spPr>
          <a:xfrm>
            <a:off x="567742" y="1863994"/>
            <a:ext cx="485700" cy="478500"/>
          </a:xfrm>
          <a:prstGeom prst="rect">
            <a:avLst/>
          </a:prstGeom>
          <a:noFill/>
          <a:ln>
            <a:noFill/>
          </a:ln>
        </p:spPr>
      </p:sp>
      <p:sp>
        <p:nvSpPr>
          <p:cNvPr id="130" name="Google Shape;130;p30"/>
          <p:cNvSpPr txBox="1"/>
          <p:nvPr>
            <p:ph idx="1" type="subTitle"/>
          </p:nvPr>
        </p:nvSpPr>
        <p:spPr>
          <a:xfrm>
            <a:off x="567742" y="2348944"/>
            <a:ext cx="1822500" cy="203100"/>
          </a:xfrm>
          <a:prstGeom prst="rect">
            <a:avLst/>
          </a:prstGeom>
        </p:spPr>
        <p:txBody>
          <a:bodyPr anchorCtr="0" anchor="t" bIns="91425" lIns="91425" spcFirstLastPara="1" rIns="91425" wrap="square" tIns="91425">
            <a:noAutofit/>
          </a:bodyPr>
          <a:lstStyle>
            <a:lvl1pPr lvl="0">
              <a:spcBef>
                <a:spcPts val="0"/>
              </a:spcBef>
              <a:spcAft>
                <a:spcPts val="0"/>
              </a:spcAft>
              <a:buClr>
                <a:srgbClr val="227FFF"/>
              </a:buClr>
              <a:buSzPts val="1400"/>
              <a:buFont typeface="Nunito"/>
              <a:buNone/>
              <a:defRPr b="1" sz="1400">
                <a:solidFill>
                  <a:srgbClr val="227FFF"/>
                </a:solidFill>
                <a:latin typeface="Nunito"/>
                <a:ea typeface="Nunito"/>
                <a:cs typeface="Nunito"/>
                <a:sym typeface="Nunito"/>
              </a:defRPr>
            </a:lvl1pPr>
            <a:lvl2pPr lvl="1">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2pPr>
            <a:lvl3pPr lvl="2">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3pPr>
            <a:lvl4pPr lvl="3">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4pPr>
            <a:lvl5pPr lvl="4">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5pPr>
            <a:lvl6pPr lvl="5">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6pPr>
            <a:lvl7pPr lvl="6">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7pPr>
            <a:lvl8pPr lvl="7">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8pPr>
            <a:lvl9pPr lvl="8">
              <a:spcBef>
                <a:spcPts val="1600"/>
              </a:spcBef>
              <a:spcAft>
                <a:spcPts val="1600"/>
              </a:spcAft>
              <a:buClr>
                <a:srgbClr val="227FFF"/>
              </a:buClr>
              <a:buSzPts val="1400"/>
              <a:buFont typeface="Nunito"/>
              <a:buNone/>
              <a:defRPr b="1" sz="1400">
                <a:solidFill>
                  <a:srgbClr val="227FFF"/>
                </a:solidFill>
                <a:latin typeface="Nunito"/>
                <a:ea typeface="Nunito"/>
                <a:cs typeface="Nunito"/>
                <a:sym typeface="Nunito"/>
              </a:defRPr>
            </a:lvl9pPr>
          </a:lstStyle>
          <a:p/>
        </p:txBody>
      </p:sp>
      <p:sp>
        <p:nvSpPr>
          <p:cNvPr id="131" name="Google Shape;131;p30"/>
          <p:cNvSpPr txBox="1"/>
          <p:nvPr>
            <p:ph idx="3" type="body"/>
          </p:nvPr>
        </p:nvSpPr>
        <p:spPr>
          <a:xfrm>
            <a:off x="567742" y="2613788"/>
            <a:ext cx="2404800" cy="180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1pPr>
            <a:lvl2pPr indent="-304800" lvl="1" marL="914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2pPr>
            <a:lvl3pPr indent="-304800" lvl="2" marL="1371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3pPr>
            <a:lvl4pPr indent="-304800" lvl="3" marL="18288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4pPr>
            <a:lvl5pPr indent="-304800" lvl="4" marL="22860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5pPr>
            <a:lvl6pPr indent="-304800" lvl="5" marL="27432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6pPr>
            <a:lvl7pPr indent="-304800" lvl="6" marL="3200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7pPr>
            <a:lvl8pPr indent="-304800" lvl="7" marL="3657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8pPr>
            <a:lvl9pPr indent="-304800" lvl="8" marL="4114800">
              <a:spcBef>
                <a:spcPts val="1600"/>
              </a:spcBef>
              <a:spcAft>
                <a:spcPts val="1600"/>
              </a:spcAft>
              <a:buClr>
                <a:srgbClr val="07244D"/>
              </a:buClr>
              <a:buSzPts val="1200"/>
              <a:buFont typeface="Nunito Sans"/>
              <a:buChar char="■"/>
              <a:defRPr sz="1200">
                <a:solidFill>
                  <a:srgbClr val="07244D"/>
                </a:solidFill>
                <a:latin typeface="Nunito Sans"/>
                <a:ea typeface="Nunito Sans"/>
                <a:cs typeface="Nunito Sans"/>
                <a:sym typeface="Nunito Sans"/>
              </a:defRPr>
            </a:lvl9pPr>
          </a:lstStyle>
          <a:p/>
        </p:txBody>
      </p:sp>
      <p:sp>
        <p:nvSpPr>
          <p:cNvPr id="132" name="Google Shape;132;p30"/>
          <p:cNvSpPr/>
          <p:nvPr>
            <p:ph idx="4" type="pic"/>
          </p:nvPr>
        </p:nvSpPr>
        <p:spPr>
          <a:xfrm>
            <a:off x="3380421" y="1863994"/>
            <a:ext cx="485700" cy="478500"/>
          </a:xfrm>
          <a:prstGeom prst="rect">
            <a:avLst/>
          </a:prstGeom>
          <a:noFill/>
          <a:ln>
            <a:noFill/>
          </a:ln>
        </p:spPr>
      </p:sp>
      <p:sp>
        <p:nvSpPr>
          <p:cNvPr id="133" name="Google Shape;133;p30"/>
          <p:cNvSpPr txBox="1"/>
          <p:nvPr>
            <p:ph idx="5" type="subTitle"/>
          </p:nvPr>
        </p:nvSpPr>
        <p:spPr>
          <a:xfrm>
            <a:off x="3380421" y="2348944"/>
            <a:ext cx="1822500" cy="203100"/>
          </a:xfrm>
          <a:prstGeom prst="rect">
            <a:avLst/>
          </a:prstGeom>
        </p:spPr>
        <p:txBody>
          <a:bodyPr anchorCtr="0" anchor="t" bIns="91425" lIns="91425" spcFirstLastPara="1" rIns="91425" wrap="square" tIns="91425">
            <a:noAutofit/>
          </a:bodyPr>
          <a:lstStyle>
            <a:lvl1pPr lvl="0">
              <a:spcBef>
                <a:spcPts val="0"/>
              </a:spcBef>
              <a:spcAft>
                <a:spcPts val="0"/>
              </a:spcAft>
              <a:buClr>
                <a:srgbClr val="227FFF"/>
              </a:buClr>
              <a:buSzPts val="1400"/>
              <a:buFont typeface="Nunito"/>
              <a:buNone/>
              <a:defRPr b="1" sz="1400">
                <a:solidFill>
                  <a:srgbClr val="227FFF"/>
                </a:solidFill>
                <a:latin typeface="Nunito"/>
                <a:ea typeface="Nunito"/>
                <a:cs typeface="Nunito"/>
                <a:sym typeface="Nunito"/>
              </a:defRPr>
            </a:lvl1pPr>
            <a:lvl2pPr lvl="1">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2pPr>
            <a:lvl3pPr lvl="2">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3pPr>
            <a:lvl4pPr lvl="3">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4pPr>
            <a:lvl5pPr lvl="4">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5pPr>
            <a:lvl6pPr lvl="5">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6pPr>
            <a:lvl7pPr lvl="6">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7pPr>
            <a:lvl8pPr lvl="7">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8pPr>
            <a:lvl9pPr lvl="8">
              <a:spcBef>
                <a:spcPts val="1600"/>
              </a:spcBef>
              <a:spcAft>
                <a:spcPts val="1600"/>
              </a:spcAft>
              <a:buClr>
                <a:srgbClr val="227FFF"/>
              </a:buClr>
              <a:buSzPts val="1400"/>
              <a:buFont typeface="Nunito"/>
              <a:buNone/>
              <a:defRPr b="1" sz="1400">
                <a:solidFill>
                  <a:srgbClr val="227FFF"/>
                </a:solidFill>
                <a:latin typeface="Nunito"/>
                <a:ea typeface="Nunito"/>
                <a:cs typeface="Nunito"/>
                <a:sym typeface="Nunito"/>
              </a:defRPr>
            </a:lvl9pPr>
          </a:lstStyle>
          <a:p/>
        </p:txBody>
      </p:sp>
      <p:sp>
        <p:nvSpPr>
          <p:cNvPr id="134" name="Google Shape;134;p30"/>
          <p:cNvSpPr txBox="1"/>
          <p:nvPr>
            <p:ph idx="6" type="body"/>
          </p:nvPr>
        </p:nvSpPr>
        <p:spPr>
          <a:xfrm>
            <a:off x="3380421" y="2613788"/>
            <a:ext cx="2404800" cy="180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1pPr>
            <a:lvl2pPr indent="-304800" lvl="1" marL="914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2pPr>
            <a:lvl3pPr indent="-304800" lvl="2" marL="1371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3pPr>
            <a:lvl4pPr indent="-304800" lvl="3" marL="18288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4pPr>
            <a:lvl5pPr indent="-304800" lvl="4" marL="22860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5pPr>
            <a:lvl6pPr indent="-304800" lvl="5" marL="27432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6pPr>
            <a:lvl7pPr indent="-304800" lvl="6" marL="3200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7pPr>
            <a:lvl8pPr indent="-304800" lvl="7" marL="3657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8pPr>
            <a:lvl9pPr indent="-304800" lvl="8" marL="4114800">
              <a:spcBef>
                <a:spcPts val="1600"/>
              </a:spcBef>
              <a:spcAft>
                <a:spcPts val="1600"/>
              </a:spcAft>
              <a:buClr>
                <a:srgbClr val="07244D"/>
              </a:buClr>
              <a:buSzPts val="1200"/>
              <a:buFont typeface="Nunito Sans"/>
              <a:buChar char="■"/>
              <a:defRPr sz="1200">
                <a:solidFill>
                  <a:srgbClr val="07244D"/>
                </a:solidFill>
                <a:latin typeface="Nunito Sans"/>
                <a:ea typeface="Nunito Sans"/>
                <a:cs typeface="Nunito Sans"/>
                <a:sym typeface="Nunito Sans"/>
              </a:defRPr>
            </a:lvl9pPr>
          </a:lstStyle>
          <a:p/>
        </p:txBody>
      </p:sp>
      <p:sp>
        <p:nvSpPr>
          <p:cNvPr id="135" name="Google Shape;135;p30"/>
          <p:cNvSpPr/>
          <p:nvPr>
            <p:ph idx="7" type="pic"/>
          </p:nvPr>
        </p:nvSpPr>
        <p:spPr>
          <a:xfrm>
            <a:off x="6193099" y="1863994"/>
            <a:ext cx="485700" cy="478500"/>
          </a:xfrm>
          <a:prstGeom prst="rect">
            <a:avLst/>
          </a:prstGeom>
          <a:noFill/>
          <a:ln>
            <a:noFill/>
          </a:ln>
        </p:spPr>
      </p:sp>
      <p:sp>
        <p:nvSpPr>
          <p:cNvPr id="136" name="Google Shape;136;p30"/>
          <p:cNvSpPr txBox="1"/>
          <p:nvPr>
            <p:ph idx="8" type="subTitle"/>
          </p:nvPr>
        </p:nvSpPr>
        <p:spPr>
          <a:xfrm>
            <a:off x="6193099" y="2348944"/>
            <a:ext cx="1822500" cy="203100"/>
          </a:xfrm>
          <a:prstGeom prst="rect">
            <a:avLst/>
          </a:prstGeom>
        </p:spPr>
        <p:txBody>
          <a:bodyPr anchorCtr="0" anchor="t" bIns="91425" lIns="91425" spcFirstLastPara="1" rIns="91425" wrap="square" tIns="91425">
            <a:noAutofit/>
          </a:bodyPr>
          <a:lstStyle>
            <a:lvl1pPr lvl="0">
              <a:spcBef>
                <a:spcPts val="0"/>
              </a:spcBef>
              <a:spcAft>
                <a:spcPts val="0"/>
              </a:spcAft>
              <a:buClr>
                <a:srgbClr val="227FFF"/>
              </a:buClr>
              <a:buSzPts val="1400"/>
              <a:buFont typeface="Nunito"/>
              <a:buNone/>
              <a:defRPr b="1" sz="1400">
                <a:solidFill>
                  <a:srgbClr val="227FFF"/>
                </a:solidFill>
                <a:latin typeface="Nunito"/>
                <a:ea typeface="Nunito"/>
                <a:cs typeface="Nunito"/>
                <a:sym typeface="Nunito"/>
              </a:defRPr>
            </a:lvl1pPr>
            <a:lvl2pPr lvl="1">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2pPr>
            <a:lvl3pPr lvl="2">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3pPr>
            <a:lvl4pPr lvl="3">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4pPr>
            <a:lvl5pPr lvl="4">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5pPr>
            <a:lvl6pPr lvl="5">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6pPr>
            <a:lvl7pPr lvl="6">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7pPr>
            <a:lvl8pPr lvl="7">
              <a:spcBef>
                <a:spcPts val="1600"/>
              </a:spcBef>
              <a:spcAft>
                <a:spcPts val="0"/>
              </a:spcAft>
              <a:buClr>
                <a:srgbClr val="227FFF"/>
              </a:buClr>
              <a:buSzPts val="1400"/>
              <a:buFont typeface="Nunito"/>
              <a:buNone/>
              <a:defRPr b="1" sz="1400">
                <a:solidFill>
                  <a:srgbClr val="227FFF"/>
                </a:solidFill>
                <a:latin typeface="Nunito"/>
                <a:ea typeface="Nunito"/>
                <a:cs typeface="Nunito"/>
                <a:sym typeface="Nunito"/>
              </a:defRPr>
            </a:lvl8pPr>
            <a:lvl9pPr lvl="8">
              <a:spcBef>
                <a:spcPts val="1600"/>
              </a:spcBef>
              <a:spcAft>
                <a:spcPts val="1600"/>
              </a:spcAft>
              <a:buClr>
                <a:srgbClr val="227FFF"/>
              </a:buClr>
              <a:buSzPts val="1400"/>
              <a:buFont typeface="Nunito"/>
              <a:buNone/>
              <a:defRPr b="1" sz="1400">
                <a:solidFill>
                  <a:srgbClr val="227FFF"/>
                </a:solidFill>
                <a:latin typeface="Nunito"/>
                <a:ea typeface="Nunito"/>
                <a:cs typeface="Nunito"/>
                <a:sym typeface="Nunito"/>
              </a:defRPr>
            </a:lvl9pPr>
          </a:lstStyle>
          <a:p/>
        </p:txBody>
      </p:sp>
      <p:sp>
        <p:nvSpPr>
          <p:cNvPr id="137" name="Google Shape;137;p30"/>
          <p:cNvSpPr txBox="1"/>
          <p:nvPr>
            <p:ph idx="9" type="body"/>
          </p:nvPr>
        </p:nvSpPr>
        <p:spPr>
          <a:xfrm>
            <a:off x="6193099" y="2613788"/>
            <a:ext cx="2404800" cy="180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1pPr>
            <a:lvl2pPr indent="-304800" lvl="1" marL="914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2pPr>
            <a:lvl3pPr indent="-304800" lvl="2" marL="1371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3pPr>
            <a:lvl4pPr indent="-304800" lvl="3" marL="18288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4pPr>
            <a:lvl5pPr indent="-304800" lvl="4" marL="22860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5pPr>
            <a:lvl6pPr indent="-304800" lvl="5" marL="27432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6pPr>
            <a:lvl7pPr indent="-304800" lvl="6" marL="32004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7pPr>
            <a:lvl8pPr indent="-304800" lvl="7" marL="3657600">
              <a:spcBef>
                <a:spcPts val="1600"/>
              </a:spcBef>
              <a:spcAft>
                <a:spcPts val="0"/>
              </a:spcAft>
              <a:buClr>
                <a:srgbClr val="07244D"/>
              </a:buClr>
              <a:buSzPts val="1200"/>
              <a:buFont typeface="Nunito Sans"/>
              <a:buChar char="○"/>
              <a:defRPr sz="1200">
                <a:solidFill>
                  <a:srgbClr val="07244D"/>
                </a:solidFill>
                <a:latin typeface="Nunito Sans"/>
                <a:ea typeface="Nunito Sans"/>
                <a:cs typeface="Nunito Sans"/>
                <a:sym typeface="Nunito Sans"/>
              </a:defRPr>
            </a:lvl8pPr>
            <a:lvl9pPr indent="-304800" lvl="8" marL="4114800">
              <a:spcBef>
                <a:spcPts val="1600"/>
              </a:spcBef>
              <a:spcAft>
                <a:spcPts val="1600"/>
              </a:spcAft>
              <a:buClr>
                <a:srgbClr val="07244D"/>
              </a:buClr>
              <a:buSzPts val="1200"/>
              <a:buFont typeface="Nunito Sans"/>
              <a:buChar char="■"/>
              <a:defRPr sz="1200">
                <a:solidFill>
                  <a:srgbClr val="07244D"/>
                </a:solidFill>
                <a:latin typeface="Nunito Sans"/>
                <a:ea typeface="Nunito Sans"/>
                <a:cs typeface="Nunito Sans"/>
                <a:sym typeface="Nunito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1"/>
        </a:solidFill>
      </p:bgPr>
    </p:bg>
    <p:spTree>
      <p:nvGrpSpPr>
        <p:cNvPr id="13" name="Shape 13"/>
        <p:cNvGrpSpPr/>
        <p:nvPr/>
      </p:nvGrpSpPr>
      <p:grpSpPr>
        <a:xfrm>
          <a:off x="0" y="0"/>
          <a:ext cx="0" cy="0"/>
          <a:chOff x="0" y="0"/>
          <a:chExt cx="0" cy="0"/>
        </a:xfrm>
      </p:grpSpPr>
      <p:sp>
        <p:nvSpPr>
          <p:cNvPr id="14" name="Google Shape;14;p4"/>
          <p:cNvSpPr/>
          <p:nvPr/>
        </p:nvSpPr>
        <p:spPr>
          <a:xfrm>
            <a:off x="0" y="0"/>
            <a:ext cx="73200" cy="5143500"/>
          </a:xfrm>
          <a:prstGeom prst="rect">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4"/>
          <p:cNvSpPr txBox="1"/>
          <p:nvPr>
            <p:ph type="title"/>
          </p:nvPr>
        </p:nvSpPr>
        <p:spPr>
          <a:xfrm>
            <a:off x="451425" y="2026175"/>
            <a:ext cx="7243800" cy="850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1pPr>
            <a:lvl2pPr lvl="1">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2pPr>
            <a:lvl3pPr lvl="2">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3pPr>
            <a:lvl4pPr lvl="3">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4pPr>
            <a:lvl5pPr lvl="4">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5pPr>
            <a:lvl6pPr lvl="5">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6pPr>
            <a:lvl7pPr lvl="6">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7pPr>
            <a:lvl8pPr lvl="7">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8pPr>
            <a:lvl9pPr lvl="8">
              <a:spcBef>
                <a:spcPts val="0"/>
              </a:spcBef>
              <a:spcAft>
                <a:spcPts val="0"/>
              </a:spcAft>
              <a:buClr>
                <a:schemeClr val="accent1"/>
              </a:buClr>
              <a:buSzPts val="4400"/>
              <a:buFont typeface="Montserrat"/>
              <a:buNone/>
              <a:defRPr b="1" sz="4400">
                <a:solidFill>
                  <a:schemeClr val="accent1"/>
                </a:solidFill>
                <a:latin typeface="Montserrat"/>
                <a:ea typeface="Montserrat"/>
                <a:cs typeface="Montserrat"/>
                <a:sym typeface="Montserrat"/>
              </a:defRPr>
            </a:lvl9pPr>
          </a:lstStyle>
          <a:p/>
        </p:txBody>
      </p:sp>
      <p:pic>
        <p:nvPicPr>
          <p:cNvPr id="16" name="Google Shape;16;p4"/>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6">
  <p:cSld name="CUSTOM_4_6">
    <p:bg>
      <p:bgPr>
        <a:solidFill>
          <a:schemeClr val="dk1"/>
        </a:solidFill>
      </p:bgPr>
    </p:bg>
    <p:spTree>
      <p:nvGrpSpPr>
        <p:cNvPr id="17" name="Shape 17"/>
        <p:cNvGrpSpPr/>
        <p:nvPr/>
      </p:nvGrpSpPr>
      <p:grpSpPr>
        <a:xfrm>
          <a:off x="0" y="0"/>
          <a:ext cx="0" cy="0"/>
          <a:chOff x="0" y="0"/>
          <a:chExt cx="0" cy="0"/>
        </a:xfrm>
      </p:grpSpPr>
      <p:sp>
        <p:nvSpPr>
          <p:cNvPr id="18" name="Google Shape;18;p5"/>
          <p:cNvSpPr/>
          <p:nvPr/>
        </p:nvSpPr>
        <p:spPr>
          <a:xfrm>
            <a:off x="0" y="749808"/>
            <a:ext cx="9144000" cy="36600"/>
          </a:xfrm>
          <a:prstGeom prst="rect">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5"/>
          <p:cNvSpPr txBox="1"/>
          <p:nvPr>
            <p:ph type="title"/>
          </p:nvPr>
        </p:nvSpPr>
        <p:spPr>
          <a:xfrm>
            <a:off x="283450" y="91500"/>
            <a:ext cx="8356500" cy="59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2600"/>
              <a:buNone/>
              <a:defRPr b="1" sz="2600">
                <a:solidFill>
                  <a:schemeClr val="accent1"/>
                </a:solidFill>
              </a:defRPr>
            </a:lvl1pPr>
            <a:lvl2pPr lvl="1">
              <a:spcBef>
                <a:spcPts val="0"/>
              </a:spcBef>
              <a:spcAft>
                <a:spcPts val="0"/>
              </a:spcAft>
              <a:buClr>
                <a:schemeClr val="accent1"/>
              </a:buClr>
              <a:buSzPts val="2600"/>
              <a:buNone/>
              <a:defRPr b="1" sz="2600">
                <a:solidFill>
                  <a:schemeClr val="accent1"/>
                </a:solidFill>
              </a:defRPr>
            </a:lvl2pPr>
            <a:lvl3pPr lvl="2">
              <a:spcBef>
                <a:spcPts val="0"/>
              </a:spcBef>
              <a:spcAft>
                <a:spcPts val="0"/>
              </a:spcAft>
              <a:buClr>
                <a:schemeClr val="accent1"/>
              </a:buClr>
              <a:buSzPts val="2600"/>
              <a:buNone/>
              <a:defRPr b="1" sz="2600">
                <a:solidFill>
                  <a:schemeClr val="accent1"/>
                </a:solidFill>
              </a:defRPr>
            </a:lvl3pPr>
            <a:lvl4pPr lvl="3">
              <a:spcBef>
                <a:spcPts val="0"/>
              </a:spcBef>
              <a:spcAft>
                <a:spcPts val="0"/>
              </a:spcAft>
              <a:buClr>
                <a:schemeClr val="accent1"/>
              </a:buClr>
              <a:buSzPts val="2600"/>
              <a:buNone/>
              <a:defRPr b="1" sz="2600">
                <a:solidFill>
                  <a:schemeClr val="accent1"/>
                </a:solidFill>
              </a:defRPr>
            </a:lvl4pPr>
            <a:lvl5pPr lvl="4">
              <a:spcBef>
                <a:spcPts val="0"/>
              </a:spcBef>
              <a:spcAft>
                <a:spcPts val="0"/>
              </a:spcAft>
              <a:buClr>
                <a:schemeClr val="accent1"/>
              </a:buClr>
              <a:buSzPts val="2600"/>
              <a:buNone/>
              <a:defRPr b="1" sz="2600">
                <a:solidFill>
                  <a:schemeClr val="accent1"/>
                </a:solidFill>
              </a:defRPr>
            </a:lvl5pPr>
            <a:lvl6pPr lvl="5">
              <a:spcBef>
                <a:spcPts val="0"/>
              </a:spcBef>
              <a:spcAft>
                <a:spcPts val="0"/>
              </a:spcAft>
              <a:buClr>
                <a:schemeClr val="accent1"/>
              </a:buClr>
              <a:buSzPts val="2600"/>
              <a:buNone/>
              <a:defRPr b="1" sz="2600">
                <a:solidFill>
                  <a:schemeClr val="accent1"/>
                </a:solidFill>
              </a:defRPr>
            </a:lvl6pPr>
            <a:lvl7pPr lvl="6">
              <a:spcBef>
                <a:spcPts val="0"/>
              </a:spcBef>
              <a:spcAft>
                <a:spcPts val="0"/>
              </a:spcAft>
              <a:buClr>
                <a:schemeClr val="accent1"/>
              </a:buClr>
              <a:buSzPts val="2600"/>
              <a:buNone/>
              <a:defRPr b="1" sz="2600">
                <a:solidFill>
                  <a:schemeClr val="accent1"/>
                </a:solidFill>
              </a:defRPr>
            </a:lvl7pPr>
            <a:lvl8pPr lvl="7">
              <a:spcBef>
                <a:spcPts val="0"/>
              </a:spcBef>
              <a:spcAft>
                <a:spcPts val="0"/>
              </a:spcAft>
              <a:buClr>
                <a:schemeClr val="accent1"/>
              </a:buClr>
              <a:buSzPts val="2600"/>
              <a:buNone/>
              <a:defRPr b="1" sz="2600">
                <a:solidFill>
                  <a:schemeClr val="accent1"/>
                </a:solidFill>
              </a:defRPr>
            </a:lvl8pPr>
            <a:lvl9pPr lvl="8">
              <a:spcBef>
                <a:spcPts val="0"/>
              </a:spcBef>
              <a:spcAft>
                <a:spcPts val="0"/>
              </a:spcAft>
              <a:buClr>
                <a:schemeClr val="accent1"/>
              </a:buClr>
              <a:buSzPts val="2600"/>
              <a:buNone/>
              <a:defRPr b="1" sz="2600">
                <a:solidFill>
                  <a:schemeClr val="accent1"/>
                </a:solidFill>
              </a:defRPr>
            </a:lvl9pPr>
          </a:lstStyle>
          <a:p/>
        </p:txBody>
      </p:sp>
      <p:pic>
        <p:nvPicPr>
          <p:cNvPr id="20" name="Google Shape;20;p5"/>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4">
  <p:cSld name="CUSTOM_5">
    <p:bg>
      <p:bgPr>
        <a:solidFill>
          <a:schemeClr val="dk1"/>
        </a:solidFill>
      </p:bgPr>
    </p:bg>
    <p:spTree>
      <p:nvGrpSpPr>
        <p:cNvPr id="21" name="Shape 21"/>
        <p:cNvGrpSpPr/>
        <p:nvPr/>
      </p:nvGrpSpPr>
      <p:grpSpPr>
        <a:xfrm>
          <a:off x="0" y="0"/>
          <a:ext cx="0" cy="0"/>
          <a:chOff x="0" y="0"/>
          <a:chExt cx="0" cy="0"/>
        </a:xfrm>
      </p:grpSpPr>
      <p:sp>
        <p:nvSpPr>
          <p:cNvPr id="22" name="Google Shape;22;p6"/>
          <p:cNvSpPr/>
          <p:nvPr/>
        </p:nvSpPr>
        <p:spPr>
          <a:xfrm>
            <a:off x="0" y="0"/>
            <a:ext cx="732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6"/>
          <p:cNvSpPr txBox="1"/>
          <p:nvPr>
            <p:ph type="title"/>
          </p:nvPr>
        </p:nvSpPr>
        <p:spPr>
          <a:xfrm>
            <a:off x="472425" y="2026175"/>
            <a:ext cx="7222800" cy="850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1pPr>
            <a:lvl2pPr lvl="1">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2pPr>
            <a:lvl3pPr lvl="2">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3pPr>
            <a:lvl4pPr lvl="3">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4pPr>
            <a:lvl5pPr lvl="4">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5pPr>
            <a:lvl6pPr lvl="5">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6pPr>
            <a:lvl7pPr lvl="6">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7pPr>
            <a:lvl8pPr lvl="7">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8pPr>
            <a:lvl9pPr lvl="8">
              <a:spcBef>
                <a:spcPts val="0"/>
              </a:spcBef>
              <a:spcAft>
                <a:spcPts val="0"/>
              </a:spcAft>
              <a:buClr>
                <a:schemeClr val="lt2"/>
              </a:buClr>
              <a:buSzPts val="4400"/>
              <a:buFont typeface="Montserrat"/>
              <a:buNone/>
              <a:defRPr b="1" sz="4400">
                <a:solidFill>
                  <a:schemeClr val="lt2"/>
                </a:solidFill>
                <a:latin typeface="Montserrat"/>
                <a:ea typeface="Montserrat"/>
                <a:cs typeface="Montserrat"/>
                <a:sym typeface="Montserrat"/>
              </a:defRPr>
            </a:lvl9pPr>
          </a:lstStyle>
          <a:p/>
        </p:txBody>
      </p:sp>
      <p:pic>
        <p:nvPicPr>
          <p:cNvPr id="24" name="Google Shape;24;p6"/>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bg>
      <p:bgPr>
        <a:solidFill>
          <a:schemeClr val="dk1"/>
        </a:solidFill>
      </p:bgPr>
    </p:bg>
    <p:spTree>
      <p:nvGrpSpPr>
        <p:cNvPr id="25" name="Shape 25"/>
        <p:cNvGrpSpPr/>
        <p:nvPr/>
      </p:nvGrpSpPr>
      <p:grpSpPr>
        <a:xfrm>
          <a:off x="0" y="0"/>
          <a:ext cx="0" cy="0"/>
          <a:chOff x="0" y="0"/>
          <a:chExt cx="0" cy="0"/>
        </a:xfrm>
      </p:grpSpPr>
      <p:sp>
        <p:nvSpPr>
          <p:cNvPr id="26" name="Google Shape;26;p7"/>
          <p:cNvSpPr/>
          <p:nvPr/>
        </p:nvSpPr>
        <p:spPr>
          <a:xfrm>
            <a:off x="0" y="749808"/>
            <a:ext cx="9144000" cy="3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7"/>
          <p:cNvSpPr txBox="1"/>
          <p:nvPr>
            <p:ph type="title"/>
          </p:nvPr>
        </p:nvSpPr>
        <p:spPr>
          <a:xfrm>
            <a:off x="283450" y="91500"/>
            <a:ext cx="8356500" cy="59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2"/>
              </a:buClr>
              <a:buSzPts val="2600"/>
              <a:buNone/>
              <a:defRPr b="1" sz="2600">
                <a:solidFill>
                  <a:schemeClr val="lt2"/>
                </a:solidFill>
              </a:defRPr>
            </a:lvl1pPr>
            <a:lvl2pPr lvl="1">
              <a:spcBef>
                <a:spcPts val="0"/>
              </a:spcBef>
              <a:spcAft>
                <a:spcPts val="0"/>
              </a:spcAft>
              <a:buClr>
                <a:schemeClr val="lt2"/>
              </a:buClr>
              <a:buSzPts val="2600"/>
              <a:buNone/>
              <a:defRPr b="1" sz="2600">
                <a:solidFill>
                  <a:schemeClr val="lt2"/>
                </a:solidFill>
              </a:defRPr>
            </a:lvl2pPr>
            <a:lvl3pPr lvl="2">
              <a:spcBef>
                <a:spcPts val="0"/>
              </a:spcBef>
              <a:spcAft>
                <a:spcPts val="0"/>
              </a:spcAft>
              <a:buClr>
                <a:schemeClr val="lt2"/>
              </a:buClr>
              <a:buSzPts val="2600"/>
              <a:buNone/>
              <a:defRPr b="1" sz="2600">
                <a:solidFill>
                  <a:schemeClr val="lt2"/>
                </a:solidFill>
              </a:defRPr>
            </a:lvl3pPr>
            <a:lvl4pPr lvl="3">
              <a:spcBef>
                <a:spcPts val="0"/>
              </a:spcBef>
              <a:spcAft>
                <a:spcPts val="0"/>
              </a:spcAft>
              <a:buClr>
                <a:schemeClr val="lt2"/>
              </a:buClr>
              <a:buSzPts val="2600"/>
              <a:buNone/>
              <a:defRPr b="1" sz="2600">
                <a:solidFill>
                  <a:schemeClr val="lt2"/>
                </a:solidFill>
              </a:defRPr>
            </a:lvl4pPr>
            <a:lvl5pPr lvl="4">
              <a:spcBef>
                <a:spcPts val="0"/>
              </a:spcBef>
              <a:spcAft>
                <a:spcPts val="0"/>
              </a:spcAft>
              <a:buClr>
                <a:schemeClr val="lt2"/>
              </a:buClr>
              <a:buSzPts val="2600"/>
              <a:buNone/>
              <a:defRPr b="1" sz="2600">
                <a:solidFill>
                  <a:schemeClr val="lt2"/>
                </a:solidFill>
              </a:defRPr>
            </a:lvl5pPr>
            <a:lvl6pPr lvl="5">
              <a:spcBef>
                <a:spcPts val="0"/>
              </a:spcBef>
              <a:spcAft>
                <a:spcPts val="0"/>
              </a:spcAft>
              <a:buClr>
                <a:schemeClr val="lt2"/>
              </a:buClr>
              <a:buSzPts val="2600"/>
              <a:buNone/>
              <a:defRPr b="1" sz="2600">
                <a:solidFill>
                  <a:schemeClr val="lt2"/>
                </a:solidFill>
              </a:defRPr>
            </a:lvl6pPr>
            <a:lvl7pPr lvl="6">
              <a:spcBef>
                <a:spcPts val="0"/>
              </a:spcBef>
              <a:spcAft>
                <a:spcPts val="0"/>
              </a:spcAft>
              <a:buClr>
                <a:schemeClr val="lt2"/>
              </a:buClr>
              <a:buSzPts val="2600"/>
              <a:buNone/>
              <a:defRPr b="1" sz="2600">
                <a:solidFill>
                  <a:schemeClr val="lt2"/>
                </a:solidFill>
              </a:defRPr>
            </a:lvl7pPr>
            <a:lvl8pPr lvl="7">
              <a:spcBef>
                <a:spcPts val="0"/>
              </a:spcBef>
              <a:spcAft>
                <a:spcPts val="0"/>
              </a:spcAft>
              <a:buClr>
                <a:schemeClr val="lt2"/>
              </a:buClr>
              <a:buSzPts val="2600"/>
              <a:buNone/>
              <a:defRPr b="1" sz="2600">
                <a:solidFill>
                  <a:schemeClr val="lt2"/>
                </a:solidFill>
              </a:defRPr>
            </a:lvl8pPr>
            <a:lvl9pPr lvl="8">
              <a:spcBef>
                <a:spcPts val="0"/>
              </a:spcBef>
              <a:spcAft>
                <a:spcPts val="0"/>
              </a:spcAft>
              <a:buClr>
                <a:schemeClr val="lt2"/>
              </a:buClr>
              <a:buSzPts val="2600"/>
              <a:buNone/>
              <a:defRPr b="1" sz="2600">
                <a:solidFill>
                  <a:schemeClr val="lt2"/>
                </a:solidFill>
              </a:defRPr>
            </a:lvl9pPr>
          </a:lstStyle>
          <a:p/>
        </p:txBody>
      </p:sp>
      <p:pic>
        <p:nvPicPr>
          <p:cNvPr id="28" name="Google Shape;28;p7"/>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solidFill>
          <a:schemeClr val="dk1"/>
        </a:solidFill>
      </p:bgPr>
    </p:bg>
    <p:spTree>
      <p:nvGrpSpPr>
        <p:cNvPr id="29" name="Shape 29"/>
        <p:cNvGrpSpPr/>
        <p:nvPr/>
      </p:nvGrpSpPr>
      <p:grpSpPr>
        <a:xfrm>
          <a:off x="0" y="0"/>
          <a:ext cx="0" cy="0"/>
          <a:chOff x="0" y="0"/>
          <a:chExt cx="0" cy="0"/>
        </a:xfrm>
      </p:grpSpPr>
      <p:sp>
        <p:nvSpPr>
          <p:cNvPr id="30" name="Google Shape;30;p8"/>
          <p:cNvSpPr/>
          <p:nvPr/>
        </p:nvSpPr>
        <p:spPr>
          <a:xfrm>
            <a:off x="0" y="0"/>
            <a:ext cx="732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8"/>
          <p:cNvSpPr txBox="1"/>
          <p:nvPr>
            <p:ph type="title"/>
          </p:nvPr>
        </p:nvSpPr>
        <p:spPr>
          <a:xfrm>
            <a:off x="461925" y="2026175"/>
            <a:ext cx="7233300" cy="850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1pPr>
            <a:lvl2pPr lvl="1">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2pPr>
            <a:lvl3pPr lvl="2">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3pPr>
            <a:lvl4pPr lvl="3">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4pPr>
            <a:lvl5pPr lvl="4">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5pPr>
            <a:lvl6pPr lvl="5">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6pPr>
            <a:lvl7pPr lvl="6">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7pPr>
            <a:lvl8pPr lvl="7">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8pPr>
            <a:lvl9pPr lvl="8">
              <a:spcBef>
                <a:spcPts val="0"/>
              </a:spcBef>
              <a:spcAft>
                <a:spcPts val="0"/>
              </a:spcAft>
              <a:buClr>
                <a:schemeClr val="accent2"/>
              </a:buClr>
              <a:buSzPts val="4400"/>
              <a:buFont typeface="Montserrat"/>
              <a:buNone/>
              <a:defRPr b="1" sz="4400">
                <a:solidFill>
                  <a:schemeClr val="accent2"/>
                </a:solidFill>
                <a:latin typeface="Montserrat"/>
                <a:ea typeface="Montserrat"/>
                <a:cs typeface="Montserrat"/>
                <a:sym typeface="Montserrat"/>
              </a:defRPr>
            </a:lvl9pPr>
          </a:lstStyle>
          <a:p/>
        </p:txBody>
      </p:sp>
      <p:pic>
        <p:nvPicPr>
          <p:cNvPr id="32" name="Google Shape;32;p8"/>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4_1">
    <p:bg>
      <p:bgPr>
        <a:solidFill>
          <a:schemeClr val="dk1"/>
        </a:solidFill>
      </p:bgPr>
    </p:bg>
    <p:spTree>
      <p:nvGrpSpPr>
        <p:cNvPr id="33" name="Shape 33"/>
        <p:cNvGrpSpPr/>
        <p:nvPr/>
      </p:nvGrpSpPr>
      <p:grpSpPr>
        <a:xfrm>
          <a:off x="0" y="0"/>
          <a:ext cx="0" cy="0"/>
          <a:chOff x="0" y="0"/>
          <a:chExt cx="0" cy="0"/>
        </a:xfrm>
      </p:grpSpPr>
      <p:sp>
        <p:nvSpPr>
          <p:cNvPr id="34" name="Google Shape;34;p9"/>
          <p:cNvSpPr/>
          <p:nvPr/>
        </p:nvSpPr>
        <p:spPr>
          <a:xfrm>
            <a:off x="0" y="749808"/>
            <a:ext cx="9144000" cy="36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9"/>
          <p:cNvSpPr txBox="1"/>
          <p:nvPr>
            <p:ph type="title"/>
          </p:nvPr>
        </p:nvSpPr>
        <p:spPr>
          <a:xfrm>
            <a:off x="283450" y="91500"/>
            <a:ext cx="8356500" cy="59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2"/>
              </a:buClr>
              <a:buSzPts val="2600"/>
              <a:buNone/>
              <a:defRPr b="1" sz="2600">
                <a:solidFill>
                  <a:schemeClr val="accent2"/>
                </a:solidFill>
              </a:defRPr>
            </a:lvl1pPr>
            <a:lvl2pPr lvl="1">
              <a:spcBef>
                <a:spcPts val="0"/>
              </a:spcBef>
              <a:spcAft>
                <a:spcPts val="0"/>
              </a:spcAft>
              <a:buClr>
                <a:schemeClr val="accent2"/>
              </a:buClr>
              <a:buSzPts val="2600"/>
              <a:buNone/>
              <a:defRPr b="1" sz="2600">
                <a:solidFill>
                  <a:schemeClr val="accent2"/>
                </a:solidFill>
              </a:defRPr>
            </a:lvl2pPr>
            <a:lvl3pPr lvl="2">
              <a:spcBef>
                <a:spcPts val="0"/>
              </a:spcBef>
              <a:spcAft>
                <a:spcPts val="0"/>
              </a:spcAft>
              <a:buClr>
                <a:schemeClr val="accent2"/>
              </a:buClr>
              <a:buSzPts val="2600"/>
              <a:buNone/>
              <a:defRPr b="1" sz="2600">
                <a:solidFill>
                  <a:schemeClr val="accent2"/>
                </a:solidFill>
              </a:defRPr>
            </a:lvl3pPr>
            <a:lvl4pPr lvl="3">
              <a:spcBef>
                <a:spcPts val="0"/>
              </a:spcBef>
              <a:spcAft>
                <a:spcPts val="0"/>
              </a:spcAft>
              <a:buClr>
                <a:schemeClr val="accent2"/>
              </a:buClr>
              <a:buSzPts val="2600"/>
              <a:buNone/>
              <a:defRPr b="1" sz="2600">
                <a:solidFill>
                  <a:schemeClr val="accent2"/>
                </a:solidFill>
              </a:defRPr>
            </a:lvl4pPr>
            <a:lvl5pPr lvl="4">
              <a:spcBef>
                <a:spcPts val="0"/>
              </a:spcBef>
              <a:spcAft>
                <a:spcPts val="0"/>
              </a:spcAft>
              <a:buClr>
                <a:schemeClr val="accent2"/>
              </a:buClr>
              <a:buSzPts val="2600"/>
              <a:buNone/>
              <a:defRPr b="1" sz="2600">
                <a:solidFill>
                  <a:schemeClr val="accent2"/>
                </a:solidFill>
              </a:defRPr>
            </a:lvl5pPr>
            <a:lvl6pPr lvl="5">
              <a:spcBef>
                <a:spcPts val="0"/>
              </a:spcBef>
              <a:spcAft>
                <a:spcPts val="0"/>
              </a:spcAft>
              <a:buClr>
                <a:schemeClr val="accent2"/>
              </a:buClr>
              <a:buSzPts val="2600"/>
              <a:buNone/>
              <a:defRPr b="1" sz="2600">
                <a:solidFill>
                  <a:schemeClr val="accent2"/>
                </a:solidFill>
              </a:defRPr>
            </a:lvl6pPr>
            <a:lvl7pPr lvl="6">
              <a:spcBef>
                <a:spcPts val="0"/>
              </a:spcBef>
              <a:spcAft>
                <a:spcPts val="0"/>
              </a:spcAft>
              <a:buClr>
                <a:schemeClr val="accent2"/>
              </a:buClr>
              <a:buSzPts val="2600"/>
              <a:buNone/>
              <a:defRPr b="1" sz="2600">
                <a:solidFill>
                  <a:schemeClr val="accent2"/>
                </a:solidFill>
              </a:defRPr>
            </a:lvl7pPr>
            <a:lvl8pPr lvl="7">
              <a:spcBef>
                <a:spcPts val="0"/>
              </a:spcBef>
              <a:spcAft>
                <a:spcPts val="0"/>
              </a:spcAft>
              <a:buClr>
                <a:schemeClr val="accent2"/>
              </a:buClr>
              <a:buSzPts val="2600"/>
              <a:buNone/>
              <a:defRPr b="1" sz="2600">
                <a:solidFill>
                  <a:schemeClr val="accent2"/>
                </a:solidFill>
              </a:defRPr>
            </a:lvl8pPr>
            <a:lvl9pPr lvl="8">
              <a:spcBef>
                <a:spcPts val="0"/>
              </a:spcBef>
              <a:spcAft>
                <a:spcPts val="0"/>
              </a:spcAft>
              <a:buClr>
                <a:schemeClr val="accent2"/>
              </a:buClr>
              <a:buSzPts val="2600"/>
              <a:buNone/>
              <a:defRPr b="1" sz="2600">
                <a:solidFill>
                  <a:schemeClr val="accent2"/>
                </a:solidFill>
              </a:defRPr>
            </a:lvl9pPr>
          </a:lstStyle>
          <a:p/>
        </p:txBody>
      </p:sp>
      <p:pic>
        <p:nvPicPr>
          <p:cNvPr id="36" name="Google Shape;36;p9"/>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
    <p:bg>
      <p:bgPr>
        <a:solidFill>
          <a:schemeClr val="dk1"/>
        </a:solidFill>
      </p:bgPr>
    </p:bg>
    <p:spTree>
      <p:nvGrpSpPr>
        <p:cNvPr id="37" name="Shape 37"/>
        <p:cNvGrpSpPr/>
        <p:nvPr/>
      </p:nvGrpSpPr>
      <p:grpSpPr>
        <a:xfrm>
          <a:off x="0" y="0"/>
          <a:ext cx="0" cy="0"/>
          <a:chOff x="0" y="0"/>
          <a:chExt cx="0" cy="0"/>
        </a:xfrm>
      </p:grpSpPr>
      <p:sp>
        <p:nvSpPr>
          <p:cNvPr id="38" name="Google Shape;38;p10"/>
          <p:cNvSpPr/>
          <p:nvPr/>
        </p:nvSpPr>
        <p:spPr>
          <a:xfrm>
            <a:off x="0" y="0"/>
            <a:ext cx="732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0"/>
          <p:cNvSpPr txBox="1"/>
          <p:nvPr>
            <p:ph type="title"/>
          </p:nvPr>
        </p:nvSpPr>
        <p:spPr>
          <a:xfrm>
            <a:off x="451425" y="2026175"/>
            <a:ext cx="7243800" cy="850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1pPr>
            <a:lvl2pPr lvl="1">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2pPr>
            <a:lvl3pPr lvl="2">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3pPr>
            <a:lvl4pPr lvl="3">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4pPr>
            <a:lvl5pPr lvl="4">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5pPr>
            <a:lvl6pPr lvl="5">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6pPr>
            <a:lvl7pPr lvl="6">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7pPr>
            <a:lvl8pPr lvl="7">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8pPr>
            <a:lvl9pPr lvl="8">
              <a:spcBef>
                <a:spcPts val="0"/>
              </a:spcBef>
              <a:spcAft>
                <a:spcPts val="0"/>
              </a:spcAft>
              <a:buClr>
                <a:schemeClr val="accent3"/>
              </a:buClr>
              <a:buSzPts val="4400"/>
              <a:buFont typeface="Montserrat"/>
              <a:buNone/>
              <a:defRPr b="1" sz="4400">
                <a:solidFill>
                  <a:schemeClr val="accent3"/>
                </a:solidFill>
                <a:latin typeface="Montserrat"/>
                <a:ea typeface="Montserrat"/>
                <a:cs typeface="Montserrat"/>
                <a:sym typeface="Montserrat"/>
              </a:defRPr>
            </a:lvl9pPr>
          </a:lstStyle>
          <a:p/>
        </p:txBody>
      </p:sp>
      <p:pic>
        <p:nvPicPr>
          <p:cNvPr id="40" name="Google Shape;40;p10"/>
          <p:cNvPicPr preferRelativeResize="0"/>
          <p:nvPr/>
        </p:nvPicPr>
        <p:blipFill>
          <a:blip r:embed="rId2">
            <a:alphaModFix/>
          </a:blip>
          <a:stretch>
            <a:fillRect/>
          </a:stretch>
        </p:blipFill>
        <p:spPr>
          <a:xfrm>
            <a:off x="8488325" y="4461775"/>
            <a:ext cx="474125" cy="474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3.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theme" Target="../theme/theme2.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69" name="Shape 69"/>
        <p:cNvGrpSpPr/>
        <p:nvPr/>
      </p:nvGrpSpPr>
      <p:grpSpPr>
        <a:xfrm>
          <a:off x="0" y="0"/>
          <a:ext cx="0" cy="0"/>
          <a:chOff x="0" y="0"/>
          <a:chExt cx="0" cy="0"/>
        </a:xfrm>
      </p:grpSpPr>
      <p:sp>
        <p:nvSpPr>
          <p:cNvPr id="70" name="Google Shape;70;p1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1" name="Google Shape;71;p18"/>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72" name="Google Shape;72;p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22.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77.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22.pn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43.png"/><Relationship Id="rId7"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22.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80.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2.png"/><Relationship Id="rId4" Type="http://schemas.openxmlformats.org/officeDocument/2006/relationships/image" Target="../media/image56.png"/><Relationship Id="rId5" Type="http://schemas.openxmlformats.org/officeDocument/2006/relationships/image" Target="../media/image69.png"/><Relationship Id="rId6" Type="http://schemas.openxmlformats.org/officeDocument/2006/relationships/image" Target="../media/image58.png"/><Relationship Id="rId7" Type="http://schemas.openxmlformats.org/officeDocument/2006/relationships/image" Target="../media/image61.png"/><Relationship Id="rId8" Type="http://schemas.openxmlformats.org/officeDocument/2006/relationships/image" Target="../media/image65.png"/></Relationships>
</file>

<file path=ppt/slides/_rels/slide52.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image" Target="../media/image58.png"/><Relationship Id="rId13" Type="http://schemas.openxmlformats.org/officeDocument/2006/relationships/image" Target="../media/image78.png"/><Relationship Id="rId12"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85.png"/><Relationship Id="rId4" Type="http://schemas.openxmlformats.org/officeDocument/2006/relationships/image" Target="../media/image52.png"/><Relationship Id="rId9" Type="http://schemas.openxmlformats.org/officeDocument/2006/relationships/image" Target="../media/image82.png"/><Relationship Id="rId15" Type="http://schemas.openxmlformats.org/officeDocument/2006/relationships/image" Target="../media/image65.png"/><Relationship Id="rId14" Type="http://schemas.openxmlformats.org/officeDocument/2006/relationships/image" Target="../media/image83.png"/><Relationship Id="rId17" Type="http://schemas.openxmlformats.org/officeDocument/2006/relationships/image" Target="../media/image72.png"/><Relationship Id="rId16" Type="http://schemas.openxmlformats.org/officeDocument/2006/relationships/image" Target="../media/image79.png"/><Relationship Id="rId5" Type="http://schemas.openxmlformats.org/officeDocument/2006/relationships/image" Target="../media/image84.png"/><Relationship Id="rId6" Type="http://schemas.openxmlformats.org/officeDocument/2006/relationships/image" Target="../media/image56.png"/><Relationship Id="rId7" Type="http://schemas.openxmlformats.org/officeDocument/2006/relationships/image" Target="../media/image86.png"/><Relationship Id="rId8"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2.png"/><Relationship Id="rId4" Type="http://schemas.openxmlformats.org/officeDocument/2006/relationships/image" Target="../media/image56.png"/><Relationship Id="rId9" Type="http://schemas.openxmlformats.org/officeDocument/2006/relationships/image" Target="../media/image25.png"/><Relationship Id="rId5" Type="http://schemas.openxmlformats.org/officeDocument/2006/relationships/image" Target="../media/image69.png"/><Relationship Id="rId6" Type="http://schemas.openxmlformats.org/officeDocument/2006/relationships/image" Target="../media/image58.png"/><Relationship Id="rId7" Type="http://schemas.openxmlformats.org/officeDocument/2006/relationships/image" Target="../media/image61.png"/><Relationship Id="rId8"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11.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2" name="Shape 142"/>
        <p:cNvGrpSpPr/>
        <p:nvPr/>
      </p:nvGrpSpPr>
      <p:grpSpPr>
        <a:xfrm>
          <a:off x="0" y="0"/>
          <a:ext cx="0" cy="0"/>
          <a:chOff x="0" y="0"/>
          <a:chExt cx="0" cy="0"/>
        </a:xfrm>
      </p:grpSpPr>
      <p:sp>
        <p:nvSpPr>
          <p:cNvPr id="143" name="Google Shape;143;p31"/>
          <p:cNvSpPr/>
          <p:nvPr/>
        </p:nvSpPr>
        <p:spPr>
          <a:xfrm>
            <a:off x="0" y="0"/>
            <a:ext cx="9144000" cy="73152"/>
          </a:xfrm>
          <a:prstGeom prst="rect">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1"/>
          <p:cNvSpPr/>
          <p:nvPr/>
        </p:nvSpPr>
        <p:spPr>
          <a:xfrm>
            <a:off x="548640" y="1774650"/>
            <a:ext cx="7772400" cy="18288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F5C518"/>
              </a:buClr>
              <a:buSzPts val="3600"/>
              <a:buFont typeface="Arial"/>
              <a:buNone/>
            </a:pPr>
            <a:r>
              <a:rPr b="1" i="0" lang="en-US" sz="3600" u="none" cap="none" strike="noStrike">
                <a:solidFill>
                  <a:srgbClr val="F5C518"/>
                </a:solidFill>
                <a:latin typeface="Arial"/>
                <a:ea typeface="Arial"/>
                <a:cs typeface="Arial"/>
                <a:sym typeface="Arial"/>
              </a:rPr>
              <a:t>The Network Automation Map</a:t>
            </a:r>
            <a:endParaRPr b="0" i="0" sz="36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94A3B8"/>
              </a:buClr>
              <a:buSzPts val="2200"/>
              <a:buFont typeface="Arial"/>
              <a:buNone/>
            </a:pPr>
            <a:r>
              <a:rPr b="0" i="0" lang="en-US" sz="2200" u="none" cap="none" strike="noStrike">
                <a:solidFill>
                  <a:srgbClr val="94A3B8"/>
                </a:solidFill>
                <a:latin typeface="Arial"/>
                <a:ea typeface="Arial"/>
                <a:cs typeface="Arial"/>
                <a:sym typeface="Arial"/>
              </a:rPr>
              <a:t>Navigate Your Journey with the</a:t>
            </a:r>
            <a:endParaRPr b="0" i="0" sz="36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94A3B8"/>
              </a:buClr>
              <a:buSzPts val="2200"/>
              <a:buFont typeface="Arial"/>
              <a:buNone/>
            </a:pPr>
            <a:r>
              <a:rPr b="0" i="0" lang="en-US" sz="2200" u="none" cap="none" strike="noStrike">
                <a:solidFill>
                  <a:srgbClr val="94A3B8"/>
                </a:solidFill>
                <a:latin typeface="Arial"/>
                <a:ea typeface="Arial"/>
                <a:cs typeface="Arial"/>
                <a:sym typeface="Arial"/>
              </a:rPr>
              <a:t>NAF Automation Framework</a:t>
            </a:r>
            <a:endParaRPr b="0" i="0" sz="3600" u="none" cap="none" strike="noStrike">
              <a:solidFill>
                <a:schemeClr val="dk1"/>
              </a:solidFill>
              <a:latin typeface="Calibri"/>
              <a:ea typeface="Calibri"/>
              <a:cs typeface="Calibri"/>
              <a:sym typeface="Calibri"/>
            </a:endParaRPr>
          </a:p>
        </p:txBody>
      </p:sp>
      <p:sp>
        <p:nvSpPr>
          <p:cNvPr id="145" name="Google Shape;145;p31"/>
          <p:cNvSpPr/>
          <p:nvPr/>
        </p:nvSpPr>
        <p:spPr>
          <a:xfrm>
            <a:off x="548640" y="3474720"/>
            <a:ext cx="45720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600"/>
              <a:buFont typeface="Arial"/>
              <a:buNone/>
            </a:pPr>
            <a:r>
              <a:rPr b="1" lang="en-US" sz="1600">
                <a:solidFill>
                  <a:srgbClr val="F8FAFC"/>
                </a:solidFill>
              </a:rPr>
              <a:t>Pete Crocker</a:t>
            </a:r>
            <a:endParaRPr b="0" i="0" sz="16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400"/>
              <a:buFont typeface="Arial"/>
              <a:buNone/>
            </a:pPr>
            <a:r>
              <a:rPr b="0" i="0" lang="en-US" sz="1400" u="none" cap="none" strike="noStrike">
                <a:solidFill>
                  <a:srgbClr val="94A3B8"/>
                </a:solidFill>
                <a:latin typeface="Arial"/>
                <a:ea typeface="Arial"/>
                <a:cs typeface="Arial"/>
                <a:sym typeface="Arial"/>
              </a:rPr>
              <a:t>OpsMill</a:t>
            </a:r>
            <a:endParaRPr b="0" i="0" sz="1600" u="none" cap="none" strike="noStrike">
              <a:solidFill>
                <a:schemeClr val="dk1"/>
              </a:solidFill>
              <a:latin typeface="Calibri"/>
              <a:ea typeface="Calibri"/>
              <a:cs typeface="Calibri"/>
              <a:sym typeface="Calibri"/>
            </a:endParaRPr>
          </a:p>
        </p:txBody>
      </p:sp>
      <p:sp>
        <p:nvSpPr>
          <p:cNvPr id="146" name="Google Shape;146;p31"/>
          <p:cNvSpPr/>
          <p:nvPr/>
        </p:nvSpPr>
        <p:spPr>
          <a:xfrm>
            <a:off x="6858000" y="4114800"/>
            <a:ext cx="1828800" cy="457200"/>
          </a:xfrm>
          <a:prstGeom prst="rect">
            <a:avLst/>
          </a:prstGeom>
          <a:solidFill>
            <a:srgbClr val="F5C51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400"/>
              <a:buFont typeface="Arial"/>
              <a:buNone/>
            </a:pPr>
            <a:r>
              <a:rPr b="1" lang="en-US"/>
              <a:t>ESNOG 35</a:t>
            </a:r>
            <a:endParaRPr b="0" i="0" sz="1400" u="none" cap="none" strike="noStrike">
              <a:solidFill>
                <a:schemeClr val="dk1"/>
              </a:solidFill>
              <a:latin typeface="Calibri"/>
              <a:ea typeface="Calibri"/>
              <a:cs typeface="Calibri"/>
              <a:sym typeface="Calibri"/>
            </a:endParaRPr>
          </a:p>
        </p:txBody>
      </p:sp>
      <p:pic>
        <p:nvPicPr>
          <p:cNvPr id="147" name="Google Shape;147;p31"/>
          <p:cNvPicPr preferRelativeResize="0"/>
          <p:nvPr/>
        </p:nvPicPr>
        <p:blipFill>
          <a:blip r:embed="rId3">
            <a:alphaModFix/>
          </a:blip>
          <a:stretch>
            <a:fillRect/>
          </a:stretch>
        </p:blipFill>
        <p:spPr>
          <a:xfrm>
            <a:off x="647175" y="403050"/>
            <a:ext cx="1371599" cy="1371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4" name="Shape 224"/>
        <p:cNvGrpSpPr/>
        <p:nvPr/>
      </p:nvGrpSpPr>
      <p:grpSpPr>
        <a:xfrm>
          <a:off x="0" y="0"/>
          <a:ext cx="0" cy="0"/>
          <a:chOff x="0" y="0"/>
          <a:chExt cx="0" cy="0"/>
        </a:xfrm>
      </p:grpSpPr>
      <p:sp>
        <p:nvSpPr>
          <p:cNvPr id="225" name="Google Shape;225;p40"/>
          <p:cNvSpPr/>
          <p:nvPr/>
        </p:nvSpPr>
        <p:spPr>
          <a:xfrm>
            <a:off x="394525" y="2377450"/>
            <a:ext cx="4114800" cy="22860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4000"/>
              <a:buFont typeface="Arial"/>
              <a:buNone/>
            </a:pPr>
            <a:r>
              <a:rPr b="1" i="0" lang="en-US" sz="4000" u="none" cap="none" strike="noStrike">
                <a:solidFill>
                  <a:srgbClr val="F8FAFC"/>
                </a:solidFill>
                <a:latin typeface="Arial"/>
                <a:ea typeface="Arial"/>
                <a:cs typeface="Arial"/>
                <a:sym typeface="Arial"/>
              </a:rPr>
              <a:t>NAF</a:t>
            </a:r>
            <a:endParaRPr b="0" i="0" sz="4000" u="none" cap="none" strike="noStrike">
              <a:solidFill>
                <a:schemeClr val="dk1"/>
              </a:solidFill>
              <a:latin typeface="Calibri"/>
              <a:ea typeface="Calibri"/>
              <a:cs typeface="Calibri"/>
              <a:sym typeface="Calibri"/>
            </a:endParaRPr>
          </a:p>
          <a:p>
            <a:pPr indent="0" lvl="0" marL="0" marR="0" rtl="0" algn="l">
              <a:lnSpc>
                <a:spcPct val="110000"/>
              </a:lnSpc>
              <a:spcBef>
                <a:spcPts val="0"/>
              </a:spcBef>
              <a:spcAft>
                <a:spcPts val="0"/>
              </a:spcAft>
              <a:buClr>
                <a:srgbClr val="F8FAFC"/>
              </a:buClr>
              <a:buSzPts val="4000"/>
              <a:buFont typeface="Arial"/>
              <a:buNone/>
            </a:pPr>
            <a:r>
              <a:rPr b="1" i="0" lang="en-US" sz="4000" u="none" cap="none" strike="noStrike">
                <a:solidFill>
                  <a:srgbClr val="F8FAFC"/>
                </a:solidFill>
                <a:latin typeface="Arial"/>
                <a:ea typeface="Arial"/>
                <a:cs typeface="Arial"/>
                <a:sym typeface="Arial"/>
              </a:rPr>
              <a:t>Automation</a:t>
            </a:r>
            <a:endParaRPr b="0" i="0" sz="4000" u="none" cap="none" strike="noStrike">
              <a:solidFill>
                <a:schemeClr val="dk1"/>
              </a:solidFill>
              <a:latin typeface="Calibri"/>
              <a:ea typeface="Calibri"/>
              <a:cs typeface="Calibri"/>
              <a:sym typeface="Calibri"/>
            </a:endParaRPr>
          </a:p>
          <a:p>
            <a:pPr indent="0" lvl="0" marL="0" marR="0" rtl="0" algn="l">
              <a:lnSpc>
                <a:spcPct val="110000"/>
              </a:lnSpc>
              <a:spcBef>
                <a:spcPts val="0"/>
              </a:spcBef>
              <a:spcAft>
                <a:spcPts val="0"/>
              </a:spcAft>
              <a:buClr>
                <a:srgbClr val="F8FAFC"/>
              </a:buClr>
              <a:buSzPts val="4000"/>
              <a:buFont typeface="Arial"/>
              <a:buNone/>
            </a:pPr>
            <a:r>
              <a:rPr b="1" i="0" lang="en-US" sz="4000" u="none" cap="none" strike="noStrike">
                <a:solidFill>
                  <a:srgbClr val="F8FAFC"/>
                </a:solidFill>
                <a:latin typeface="Arial"/>
                <a:ea typeface="Arial"/>
                <a:cs typeface="Arial"/>
                <a:sym typeface="Arial"/>
              </a:rPr>
              <a:t>Framework</a:t>
            </a:r>
            <a:endParaRPr b="0" i="0" sz="4000" u="none" cap="none" strike="noStrike">
              <a:solidFill>
                <a:schemeClr val="dk1"/>
              </a:solidFill>
              <a:latin typeface="Calibri"/>
              <a:ea typeface="Calibri"/>
              <a:cs typeface="Calibri"/>
              <a:sym typeface="Calibri"/>
            </a:endParaRPr>
          </a:p>
        </p:txBody>
      </p:sp>
      <p:sp>
        <p:nvSpPr>
          <p:cNvPr id="226" name="Google Shape;226;p40"/>
          <p:cNvSpPr/>
          <p:nvPr/>
        </p:nvSpPr>
        <p:spPr>
          <a:xfrm>
            <a:off x="4572000" y="731520"/>
            <a:ext cx="4114800" cy="164592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2000"/>
              <a:buFont typeface="Arial"/>
              <a:buNone/>
            </a:pPr>
            <a:r>
              <a:rPr b="0" i="0" lang="en-US" sz="2000" u="none" cap="none" strike="noStrike">
                <a:solidFill>
                  <a:schemeClr val="lt1"/>
                </a:solidFill>
                <a:latin typeface="Arial"/>
                <a:ea typeface="Arial"/>
                <a:cs typeface="Arial"/>
                <a:sym typeface="Arial"/>
              </a:rPr>
              <a:t>Simple building blocks that</a:t>
            </a:r>
            <a:endParaRPr b="0" i="0" sz="2000" u="none" cap="none" strike="noStrike">
              <a:solidFill>
                <a:schemeClr val="lt1"/>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2000"/>
              <a:buFont typeface="Arial"/>
              <a:buNone/>
            </a:pPr>
            <a:r>
              <a:rPr b="0" i="0" lang="en-US" sz="2000" u="none" cap="none" strike="noStrike">
                <a:solidFill>
                  <a:schemeClr val="lt1"/>
                </a:solidFill>
                <a:latin typeface="Arial"/>
                <a:ea typeface="Arial"/>
                <a:cs typeface="Arial"/>
                <a:sym typeface="Arial"/>
              </a:rPr>
              <a:t>underpin any network</a:t>
            </a:r>
            <a:endParaRPr b="0" i="0" sz="2000" u="none" cap="none" strike="noStrike">
              <a:solidFill>
                <a:schemeClr val="lt1"/>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2000"/>
              <a:buFont typeface="Arial"/>
              <a:buNone/>
            </a:pPr>
            <a:r>
              <a:rPr b="0" i="0" lang="en-US" sz="2000" u="none" cap="none" strike="noStrike">
                <a:solidFill>
                  <a:schemeClr val="lt1"/>
                </a:solidFill>
                <a:latin typeface="Arial"/>
                <a:ea typeface="Arial"/>
                <a:cs typeface="Arial"/>
                <a:sym typeface="Arial"/>
              </a:rPr>
              <a:t>automation framework</a:t>
            </a:r>
            <a:endParaRPr b="0" i="0" sz="2000" u="none" cap="none" strike="noStrike">
              <a:solidFill>
                <a:schemeClr val="lt1"/>
              </a:solidFill>
              <a:latin typeface="Calibri"/>
              <a:ea typeface="Calibri"/>
              <a:cs typeface="Calibri"/>
              <a:sym typeface="Calibri"/>
            </a:endParaRPr>
          </a:p>
        </p:txBody>
      </p:sp>
      <p:sp>
        <p:nvSpPr>
          <p:cNvPr id="227" name="Google Shape;227;p40"/>
          <p:cNvSpPr/>
          <p:nvPr/>
        </p:nvSpPr>
        <p:spPr>
          <a:xfrm>
            <a:off x="4572000" y="2560320"/>
            <a:ext cx="4114800" cy="13716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F8FAFC"/>
              </a:buClr>
              <a:buSzPts val="1800"/>
              <a:buFont typeface="Arial"/>
              <a:buNone/>
            </a:pPr>
            <a:r>
              <a:rPr b="0" i="0" lang="en-US" sz="1800" u="none" cap="none" strike="noStrike">
                <a:solidFill>
                  <a:schemeClr val="accent4"/>
                </a:solidFill>
                <a:latin typeface="Arial"/>
                <a:ea typeface="Arial"/>
                <a:cs typeface="Arial"/>
                <a:sym typeface="Arial"/>
              </a:rPr>
              <a:t>Not a reference architecture</a:t>
            </a:r>
            <a:endParaRPr b="0" i="0" sz="1800" u="none" cap="none" strike="noStrike">
              <a:solidFill>
                <a:schemeClr val="accent4"/>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1800"/>
              <a:buFont typeface="Arial"/>
              <a:buNone/>
            </a:pPr>
            <a:r>
              <a:rPr b="0" i="0" lang="en-US" sz="1800" u="none" cap="none" strike="noStrike">
                <a:solidFill>
                  <a:schemeClr val="lt1"/>
                </a:solidFill>
                <a:latin typeface="Arial"/>
                <a:ea typeface="Arial"/>
                <a:cs typeface="Arial"/>
                <a:sym typeface="Arial"/>
              </a:rPr>
              <a:t> — it’s a shared vocabulary +</a:t>
            </a:r>
            <a:endParaRPr b="0" i="0" sz="1800" u="none" cap="none" strike="noStrike">
              <a:solidFill>
                <a:schemeClr val="lt1"/>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1800"/>
              <a:buFont typeface="Arial"/>
              <a:buNone/>
            </a:pPr>
            <a:r>
              <a:rPr b="0" i="0" lang="en-US" sz="1800" u="none" cap="none" strike="noStrike">
                <a:solidFill>
                  <a:schemeClr val="lt1"/>
                </a:solidFill>
                <a:latin typeface="Arial"/>
                <a:ea typeface="Arial"/>
                <a:cs typeface="Arial"/>
                <a:sym typeface="Arial"/>
              </a:rPr>
              <a:t>responsibilities.</a:t>
            </a:r>
            <a:endParaRPr b="0" i="0" sz="1800" u="none" cap="none" strike="noStrike">
              <a:solidFill>
                <a:schemeClr val="lt1"/>
              </a:solidFill>
              <a:latin typeface="Calibri"/>
              <a:ea typeface="Calibri"/>
              <a:cs typeface="Calibri"/>
              <a:sym typeface="Calibri"/>
            </a:endParaRPr>
          </a:p>
        </p:txBody>
      </p:sp>
      <p:pic>
        <p:nvPicPr>
          <p:cNvPr id="228" name="Google Shape;228;p40"/>
          <p:cNvPicPr preferRelativeResize="0"/>
          <p:nvPr/>
        </p:nvPicPr>
        <p:blipFill>
          <a:blip r:embed="rId3">
            <a:alphaModFix/>
          </a:blip>
          <a:stretch>
            <a:fillRect/>
          </a:stretch>
        </p:blipFill>
        <p:spPr>
          <a:xfrm>
            <a:off x="494850" y="454625"/>
            <a:ext cx="1922825" cy="1922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3" name="Shape 233"/>
        <p:cNvGrpSpPr/>
        <p:nvPr/>
      </p:nvGrpSpPr>
      <p:grpSpPr>
        <a:xfrm>
          <a:off x="0" y="0"/>
          <a:ext cx="0" cy="0"/>
          <a:chOff x="0" y="0"/>
          <a:chExt cx="0" cy="0"/>
        </a:xfrm>
      </p:grpSpPr>
      <p:sp>
        <p:nvSpPr>
          <p:cNvPr id="234" name="Google Shape;234;p41"/>
          <p:cNvSpPr/>
          <p:nvPr/>
        </p:nvSpPr>
        <p:spPr>
          <a:xfrm>
            <a:off x="0" y="4412105"/>
            <a:ext cx="9144000" cy="731400"/>
          </a:xfrm>
          <a:prstGeom prst="rect">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1"/>
          <p:cNvSpPr/>
          <p:nvPr/>
        </p:nvSpPr>
        <p:spPr>
          <a:xfrm>
            <a:off x="329935" y="445770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2200"/>
              <a:buFont typeface="Arial"/>
              <a:buNone/>
            </a:pPr>
            <a:r>
              <a:rPr b="1" i="0" lang="en-US" sz="2200" u="none" cap="none" strike="noStrike">
                <a:solidFill>
                  <a:srgbClr val="000000"/>
                </a:solidFill>
                <a:latin typeface="Arial"/>
                <a:ea typeface="Arial"/>
                <a:cs typeface="Arial"/>
                <a:sym typeface="Arial"/>
              </a:rPr>
              <a:t>The Team behind the Working Group</a:t>
            </a:r>
            <a:endParaRPr b="0" i="0" sz="2200" u="none" cap="none" strike="noStrike">
              <a:solidFill>
                <a:schemeClr val="dk1"/>
              </a:solidFill>
              <a:latin typeface="Calibri"/>
              <a:ea typeface="Calibri"/>
              <a:cs typeface="Calibri"/>
              <a:sym typeface="Calibri"/>
            </a:endParaRPr>
          </a:p>
        </p:txBody>
      </p:sp>
      <p:pic>
        <p:nvPicPr>
          <p:cNvPr id="236" name="Google Shape;236;p41" title="Damien-1-hoodie-officebg.jpeg"/>
          <p:cNvPicPr preferRelativeResize="0"/>
          <p:nvPr/>
        </p:nvPicPr>
        <p:blipFill rotWithShape="1">
          <a:blip r:embed="rId3">
            <a:alphaModFix/>
          </a:blip>
          <a:srcRect b="32534" l="19853" r="13391" t="7629"/>
          <a:stretch/>
        </p:blipFill>
        <p:spPr>
          <a:xfrm>
            <a:off x="4669275" y="2316775"/>
            <a:ext cx="1733099" cy="1886399"/>
          </a:xfrm>
          <a:prstGeom prst="rect">
            <a:avLst/>
          </a:prstGeom>
          <a:noFill/>
          <a:ln>
            <a:noFill/>
          </a:ln>
        </p:spPr>
      </p:pic>
      <p:pic>
        <p:nvPicPr>
          <p:cNvPr id="237" name="Google Shape;237;p41"/>
          <p:cNvPicPr preferRelativeResize="0"/>
          <p:nvPr/>
        </p:nvPicPr>
        <p:blipFill rotWithShape="1">
          <a:blip r:embed="rId4">
            <a:alphaModFix/>
          </a:blip>
          <a:srcRect b="0" l="0" r="9025" t="0"/>
          <a:stretch/>
        </p:blipFill>
        <p:spPr>
          <a:xfrm>
            <a:off x="337625" y="161850"/>
            <a:ext cx="1733100" cy="1905000"/>
          </a:xfrm>
          <a:prstGeom prst="rect">
            <a:avLst/>
          </a:prstGeom>
          <a:noFill/>
          <a:ln>
            <a:noFill/>
          </a:ln>
        </p:spPr>
      </p:pic>
      <p:sp>
        <p:nvSpPr>
          <p:cNvPr id="238" name="Google Shape;238;p41"/>
          <p:cNvSpPr txBox="1"/>
          <p:nvPr/>
        </p:nvSpPr>
        <p:spPr>
          <a:xfrm>
            <a:off x="2519850" y="2316775"/>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737373"/>
                </a:solidFill>
                <a:latin typeface="Roboto"/>
                <a:ea typeface="Roboto"/>
                <a:cs typeface="Roboto"/>
                <a:sym typeface="Roboto"/>
              </a:rPr>
              <a:t>Wim Henderickx </a:t>
            </a:r>
            <a:endParaRPr sz="1800">
              <a:solidFill>
                <a:srgbClr val="737373"/>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p:txBody>
      </p:sp>
      <p:sp>
        <p:nvSpPr>
          <p:cNvPr id="239" name="Google Shape;239;p41"/>
          <p:cNvSpPr txBox="1"/>
          <p:nvPr/>
        </p:nvSpPr>
        <p:spPr>
          <a:xfrm>
            <a:off x="337625" y="171150"/>
            <a:ext cx="1733100" cy="477000"/>
          </a:xfrm>
          <a:prstGeom prst="rect">
            <a:avLst/>
          </a:prstGeom>
          <a:solidFill>
            <a:srgbClr val="0D0C0C">
              <a:alpha val="63419"/>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US" sz="1600">
                <a:solidFill>
                  <a:srgbClr val="FFFFFF"/>
                </a:solidFill>
                <a:latin typeface="Roboto"/>
                <a:ea typeface="Roboto"/>
                <a:cs typeface="Roboto"/>
                <a:sym typeface="Roboto"/>
              </a:rPr>
              <a:t>Ryan Shaw</a:t>
            </a:r>
            <a:endParaRPr b="1" sz="1600">
              <a:solidFill>
                <a:srgbClr val="FFFFFF"/>
              </a:solidFill>
              <a:latin typeface="Roboto"/>
              <a:ea typeface="Roboto"/>
              <a:cs typeface="Roboto"/>
              <a:sym typeface="Roboto"/>
            </a:endParaRPr>
          </a:p>
          <a:p>
            <a:pPr indent="0" lvl="0" marL="0" marR="0" rtl="0" algn="ctr">
              <a:lnSpc>
                <a:spcPct val="100000"/>
              </a:lnSpc>
              <a:spcBef>
                <a:spcPts val="0"/>
              </a:spcBef>
              <a:spcAft>
                <a:spcPts val="0"/>
              </a:spcAft>
              <a:buNone/>
            </a:pPr>
            <a:r>
              <a:t/>
            </a:r>
            <a:endParaRPr b="1" sz="1600">
              <a:solidFill>
                <a:srgbClr val="FFFFFF"/>
              </a:solidFill>
              <a:latin typeface="Roboto"/>
              <a:ea typeface="Roboto"/>
              <a:cs typeface="Roboto"/>
              <a:sym typeface="Roboto"/>
            </a:endParaRPr>
          </a:p>
        </p:txBody>
      </p:sp>
      <p:sp>
        <p:nvSpPr>
          <p:cNvPr id="240" name="Google Shape;240;p41"/>
          <p:cNvSpPr txBox="1"/>
          <p:nvPr/>
        </p:nvSpPr>
        <p:spPr>
          <a:xfrm>
            <a:off x="4669271" y="171150"/>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737373"/>
                </a:solidFill>
                <a:latin typeface="Roboto"/>
                <a:ea typeface="Roboto"/>
                <a:cs typeface="Roboto"/>
                <a:sym typeface="Roboto"/>
              </a:rPr>
              <a:t>Christian Adell </a:t>
            </a:r>
            <a:endParaRPr sz="1800">
              <a:solidFill>
                <a:srgbClr val="737373"/>
              </a:solidFill>
              <a:latin typeface="Roboto"/>
              <a:ea typeface="Roboto"/>
              <a:cs typeface="Roboto"/>
              <a:sym typeface="Roboto"/>
            </a:endParaRPr>
          </a:p>
        </p:txBody>
      </p:sp>
      <p:sp>
        <p:nvSpPr>
          <p:cNvPr id="241" name="Google Shape;241;p41"/>
          <p:cNvSpPr txBox="1"/>
          <p:nvPr/>
        </p:nvSpPr>
        <p:spPr>
          <a:xfrm>
            <a:off x="6818679" y="171150"/>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737373"/>
                </a:solidFill>
                <a:latin typeface="Roboto"/>
                <a:ea typeface="Roboto"/>
                <a:cs typeface="Roboto"/>
                <a:sym typeface="Roboto"/>
              </a:rPr>
              <a:t>Claudia de Luna</a:t>
            </a:r>
            <a:endParaRPr sz="1800">
              <a:solidFill>
                <a:srgbClr val="737373"/>
              </a:solidFill>
              <a:latin typeface="Roboto"/>
              <a:ea typeface="Roboto"/>
              <a:cs typeface="Roboto"/>
              <a:sym typeface="Roboto"/>
            </a:endParaRPr>
          </a:p>
        </p:txBody>
      </p:sp>
      <p:sp>
        <p:nvSpPr>
          <p:cNvPr id="242" name="Google Shape;242;p41"/>
          <p:cNvSpPr txBox="1"/>
          <p:nvPr/>
        </p:nvSpPr>
        <p:spPr>
          <a:xfrm>
            <a:off x="2519863" y="171150"/>
            <a:ext cx="1733100" cy="1886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737373"/>
                </a:solidFill>
                <a:latin typeface="Roboto"/>
                <a:ea typeface="Roboto"/>
                <a:cs typeface="Roboto"/>
                <a:sym typeface="Roboto"/>
              </a:rPr>
              <a:t>Dinesh Dutt</a:t>
            </a:r>
            <a:endParaRPr sz="1800">
              <a:solidFill>
                <a:srgbClr val="737373"/>
              </a:solidFill>
              <a:latin typeface="Roboto"/>
              <a:ea typeface="Roboto"/>
              <a:cs typeface="Roboto"/>
              <a:sym typeface="Roboto"/>
            </a:endParaRPr>
          </a:p>
        </p:txBody>
      </p:sp>
      <p:sp>
        <p:nvSpPr>
          <p:cNvPr id="243" name="Google Shape;243;p41"/>
          <p:cNvSpPr txBox="1"/>
          <p:nvPr/>
        </p:nvSpPr>
        <p:spPr>
          <a:xfrm>
            <a:off x="6818700" y="2316775"/>
            <a:ext cx="1733100" cy="1886400"/>
          </a:xfrm>
          <a:prstGeom prst="rect">
            <a:avLst/>
          </a:prstGeom>
          <a:solidFill>
            <a:srgbClr val="0D0C0C">
              <a:alpha val="63419"/>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737373"/>
              </a:solidFill>
              <a:latin typeface="Roboto"/>
              <a:ea typeface="Roboto"/>
              <a:cs typeface="Roboto"/>
              <a:sym typeface="Roboto"/>
            </a:endParaRPr>
          </a:p>
        </p:txBody>
      </p:sp>
      <p:pic>
        <p:nvPicPr>
          <p:cNvPr id="244" name="Google Shape;244;p41"/>
          <p:cNvPicPr preferRelativeResize="0"/>
          <p:nvPr/>
        </p:nvPicPr>
        <p:blipFill rotWithShape="1">
          <a:blip r:embed="rId5">
            <a:alphaModFix/>
          </a:blip>
          <a:srcRect b="0" l="8130" r="0" t="0"/>
          <a:stretch/>
        </p:blipFill>
        <p:spPr>
          <a:xfrm>
            <a:off x="2519875" y="171150"/>
            <a:ext cx="1733100" cy="1886400"/>
          </a:xfrm>
          <a:prstGeom prst="rect">
            <a:avLst/>
          </a:prstGeom>
          <a:noFill/>
          <a:ln>
            <a:noFill/>
          </a:ln>
        </p:spPr>
      </p:pic>
      <p:sp>
        <p:nvSpPr>
          <p:cNvPr id="245" name="Google Shape;245;p41"/>
          <p:cNvSpPr txBox="1"/>
          <p:nvPr/>
        </p:nvSpPr>
        <p:spPr>
          <a:xfrm>
            <a:off x="2519875" y="171150"/>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Dinesh Dutt</a:t>
            </a:r>
            <a:endParaRPr sz="1100"/>
          </a:p>
        </p:txBody>
      </p:sp>
      <p:pic>
        <p:nvPicPr>
          <p:cNvPr id="246" name="Google Shape;246;p41"/>
          <p:cNvPicPr preferRelativeResize="0"/>
          <p:nvPr/>
        </p:nvPicPr>
        <p:blipFill rotWithShape="1">
          <a:blip r:embed="rId6">
            <a:alphaModFix/>
          </a:blip>
          <a:srcRect b="0" l="4557" r="3565" t="0"/>
          <a:stretch/>
        </p:blipFill>
        <p:spPr>
          <a:xfrm>
            <a:off x="4669275" y="161850"/>
            <a:ext cx="1733100" cy="1886400"/>
          </a:xfrm>
          <a:prstGeom prst="rect">
            <a:avLst/>
          </a:prstGeom>
          <a:noFill/>
          <a:ln>
            <a:noFill/>
          </a:ln>
        </p:spPr>
      </p:pic>
      <p:sp>
        <p:nvSpPr>
          <p:cNvPr id="247" name="Google Shape;247;p41"/>
          <p:cNvSpPr txBox="1"/>
          <p:nvPr/>
        </p:nvSpPr>
        <p:spPr>
          <a:xfrm>
            <a:off x="4669275" y="171150"/>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Christian Adell</a:t>
            </a:r>
            <a:endParaRPr sz="1100"/>
          </a:p>
        </p:txBody>
      </p:sp>
      <p:pic>
        <p:nvPicPr>
          <p:cNvPr id="248" name="Google Shape;248;p41"/>
          <p:cNvPicPr preferRelativeResize="0"/>
          <p:nvPr/>
        </p:nvPicPr>
        <p:blipFill rotWithShape="1">
          <a:blip r:embed="rId7">
            <a:alphaModFix/>
          </a:blip>
          <a:srcRect b="0" l="4512" r="4512" t="0"/>
          <a:stretch/>
        </p:blipFill>
        <p:spPr>
          <a:xfrm>
            <a:off x="6818700" y="161850"/>
            <a:ext cx="1733100" cy="1905000"/>
          </a:xfrm>
          <a:prstGeom prst="rect">
            <a:avLst/>
          </a:prstGeom>
          <a:noFill/>
          <a:ln>
            <a:noFill/>
          </a:ln>
        </p:spPr>
      </p:pic>
      <p:sp>
        <p:nvSpPr>
          <p:cNvPr id="249" name="Google Shape;249;p41"/>
          <p:cNvSpPr txBox="1"/>
          <p:nvPr/>
        </p:nvSpPr>
        <p:spPr>
          <a:xfrm>
            <a:off x="6818675" y="1635750"/>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Claudia de Luna</a:t>
            </a:r>
            <a:endParaRPr sz="1100"/>
          </a:p>
        </p:txBody>
      </p:sp>
      <p:pic>
        <p:nvPicPr>
          <p:cNvPr id="250" name="Google Shape;250;p41"/>
          <p:cNvPicPr preferRelativeResize="0"/>
          <p:nvPr/>
        </p:nvPicPr>
        <p:blipFill rotWithShape="1">
          <a:blip r:embed="rId8">
            <a:alphaModFix/>
          </a:blip>
          <a:srcRect b="0" l="2793" r="6232" t="0"/>
          <a:stretch/>
        </p:blipFill>
        <p:spPr>
          <a:xfrm>
            <a:off x="337625" y="2307475"/>
            <a:ext cx="1733100" cy="1905000"/>
          </a:xfrm>
          <a:prstGeom prst="rect">
            <a:avLst/>
          </a:prstGeom>
          <a:noFill/>
          <a:ln>
            <a:noFill/>
          </a:ln>
        </p:spPr>
      </p:pic>
      <p:sp>
        <p:nvSpPr>
          <p:cNvPr id="251" name="Google Shape;251;p41"/>
          <p:cNvSpPr txBox="1"/>
          <p:nvPr/>
        </p:nvSpPr>
        <p:spPr>
          <a:xfrm>
            <a:off x="337625" y="2316775"/>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Srividya Iyer</a:t>
            </a:r>
            <a:endParaRPr sz="1100"/>
          </a:p>
        </p:txBody>
      </p:sp>
      <p:pic>
        <p:nvPicPr>
          <p:cNvPr id="252" name="Google Shape;252;p41"/>
          <p:cNvPicPr preferRelativeResize="0"/>
          <p:nvPr/>
        </p:nvPicPr>
        <p:blipFill rotWithShape="1">
          <a:blip r:embed="rId9">
            <a:alphaModFix/>
          </a:blip>
          <a:srcRect b="0" l="5377" r="3648" t="0"/>
          <a:stretch/>
        </p:blipFill>
        <p:spPr>
          <a:xfrm>
            <a:off x="2519875" y="2307475"/>
            <a:ext cx="1733100" cy="1905000"/>
          </a:xfrm>
          <a:prstGeom prst="rect">
            <a:avLst/>
          </a:prstGeom>
          <a:noFill/>
          <a:ln>
            <a:noFill/>
          </a:ln>
        </p:spPr>
      </p:pic>
      <p:sp>
        <p:nvSpPr>
          <p:cNvPr id="253" name="Google Shape;253;p41"/>
          <p:cNvSpPr txBox="1"/>
          <p:nvPr/>
        </p:nvSpPr>
        <p:spPr>
          <a:xfrm>
            <a:off x="2503450" y="2316775"/>
            <a:ext cx="17496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Wim Henderickx</a:t>
            </a:r>
            <a:endParaRPr sz="1100"/>
          </a:p>
        </p:txBody>
      </p:sp>
      <p:sp>
        <p:nvSpPr>
          <p:cNvPr id="254" name="Google Shape;254;p41"/>
          <p:cNvSpPr txBox="1"/>
          <p:nvPr/>
        </p:nvSpPr>
        <p:spPr>
          <a:xfrm>
            <a:off x="4669263" y="3772075"/>
            <a:ext cx="1733100" cy="431100"/>
          </a:xfrm>
          <a:prstGeom prst="rect">
            <a:avLst/>
          </a:prstGeom>
          <a:solidFill>
            <a:srgbClr val="0D0C0C">
              <a:alpha val="6341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Damien Garros</a:t>
            </a:r>
            <a:endParaRPr sz="1100"/>
          </a:p>
        </p:txBody>
      </p:sp>
      <p:pic>
        <p:nvPicPr>
          <p:cNvPr id="255" name="Google Shape;255;p41"/>
          <p:cNvPicPr preferRelativeResize="0"/>
          <p:nvPr/>
        </p:nvPicPr>
        <p:blipFill>
          <a:blip r:embed="rId10">
            <a:alphaModFix/>
          </a:blip>
          <a:stretch>
            <a:fillRect/>
          </a:stretch>
        </p:blipFill>
        <p:spPr>
          <a:xfrm>
            <a:off x="7111650" y="2979900"/>
            <a:ext cx="1147150" cy="1147150"/>
          </a:xfrm>
          <a:prstGeom prst="rect">
            <a:avLst/>
          </a:prstGeom>
          <a:noFill/>
          <a:ln>
            <a:noFill/>
          </a:ln>
        </p:spPr>
      </p:pic>
      <p:sp>
        <p:nvSpPr>
          <p:cNvPr id="256" name="Google Shape;256;p41"/>
          <p:cNvSpPr txBox="1"/>
          <p:nvPr/>
        </p:nvSpPr>
        <p:spPr>
          <a:xfrm>
            <a:off x="6818675" y="2307825"/>
            <a:ext cx="1733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The NAF Community</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1" name="Shape 261"/>
        <p:cNvGrpSpPr/>
        <p:nvPr/>
      </p:nvGrpSpPr>
      <p:grpSpPr>
        <a:xfrm>
          <a:off x="0" y="0"/>
          <a:ext cx="0" cy="0"/>
          <a:chOff x="0" y="0"/>
          <a:chExt cx="0" cy="0"/>
        </a:xfrm>
      </p:grpSpPr>
      <p:sp>
        <p:nvSpPr>
          <p:cNvPr id="262" name="Google Shape;262;p42"/>
          <p:cNvSpPr/>
          <p:nvPr/>
        </p:nvSpPr>
        <p:spPr>
          <a:xfrm>
            <a:off x="365760" y="45720"/>
            <a:ext cx="822960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263" name="Google Shape;263;p42"/>
          <p:cNvPicPr preferRelativeResize="0"/>
          <p:nvPr/>
        </p:nvPicPr>
        <p:blipFill>
          <a:blip r:embed="rId3">
            <a:alphaModFix/>
          </a:blip>
          <a:stretch>
            <a:fillRect/>
          </a:stretch>
        </p:blipFill>
        <p:spPr>
          <a:xfrm>
            <a:off x="8322375" y="4295825"/>
            <a:ext cx="640076" cy="640076"/>
          </a:xfrm>
          <a:prstGeom prst="rect">
            <a:avLst/>
          </a:prstGeom>
          <a:noFill/>
          <a:ln>
            <a:noFill/>
          </a:ln>
        </p:spPr>
      </p:pic>
      <p:pic>
        <p:nvPicPr>
          <p:cNvPr id="264" name="Google Shape;264;p42"/>
          <p:cNvPicPr preferRelativeResize="0"/>
          <p:nvPr/>
        </p:nvPicPr>
        <p:blipFill rotWithShape="1">
          <a:blip r:embed="rId4">
            <a:alphaModFix/>
          </a:blip>
          <a:srcRect b="0" l="3807" r="4458" t="10482"/>
          <a:stretch/>
        </p:blipFill>
        <p:spPr>
          <a:xfrm>
            <a:off x="1458000" y="1004150"/>
            <a:ext cx="6045102" cy="3931749"/>
          </a:xfrm>
          <a:prstGeom prst="rect">
            <a:avLst/>
          </a:prstGeom>
          <a:noFill/>
          <a:ln>
            <a:noFill/>
          </a:ln>
        </p:spPr>
      </p:pic>
      <p:sp>
        <p:nvSpPr>
          <p:cNvPr id="265" name="Google Shape;265;p42"/>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NAF Automation Framework</a:t>
            </a:r>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0A0A"/>
        </a:solidFill>
      </p:bgPr>
    </p:bg>
    <p:spTree>
      <p:nvGrpSpPr>
        <p:cNvPr id="270" name="Shape 270"/>
        <p:cNvGrpSpPr/>
        <p:nvPr/>
      </p:nvGrpSpPr>
      <p:grpSpPr>
        <a:xfrm>
          <a:off x="0" y="0"/>
          <a:ext cx="0" cy="0"/>
          <a:chOff x="0" y="0"/>
          <a:chExt cx="0" cy="0"/>
        </a:xfrm>
      </p:grpSpPr>
      <p:pic>
        <p:nvPicPr>
          <p:cNvPr descr="preencoded.png" id="271" name="Google Shape;271;p43"/>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272" name="Google Shape;272;p43"/>
          <p:cNvSpPr/>
          <p:nvPr/>
        </p:nvSpPr>
        <p:spPr>
          <a:xfrm>
            <a:off x="274320" y="1005840"/>
            <a:ext cx="2743200" cy="36576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3"/>
          <p:cNvSpPr/>
          <p:nvPr/>
        </p:nvSpPr>
        <p:spPr>
          <a:xfrm>
            <a:off x="411480" y="1143000"/>
            <a:ext cx="2469000" cy="822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5C518"/>
              </a:buClr>
              <a:buSzPts val="1600"/>
              <a:buFont typeface="Arial"/>
              <a:buNone/>
            </a:pPr>
            <a:r>
              <a:rPr b="1" i="0" lang="en-US" sz="1600" u="none" cap="none" strike="noStrike">
                <a:solidFill>
                  <a:srgbClr val="F5C518"/>
                </a:solidFill>
                <a:latin typeface="Arial"/>
                <a:ea typeface="Arial"/>
                <a:cs typeface="Arial"/>
                <a:sym typeface="Arial"/>
              </a:rPr>
              <a:t>Functional Building Blocks</a:t>
            </a:r>
            <a:endParaRPr b="0" i="0" sz="1600" u="none" cap="none" strike="noStrike">
              <a:solidFill>
                <a:schemeClr val="dk1"/>
              </a:solidFill>
              <a:latin typeface="Calibri"/>
              <a:ea typeface="Calibri"/>
              <a:cs typeface="Calibri"/>
              <a:sym typeface="Calibri"/>
            </a:endParaRPr>
          </a:p>
        </p:txBody>
      </p:sp>
      <p:sp>
        <p:nvSpPr>
          <p:cNvPr id="274" name="Google Shape;274;p43"/>
          <p:cNvSpPr/>
          <p:nvPr/>
        </p:nvSpPr>
        <p:spPr>
          <a:xfrm>
            <a:off x="411480" y="2103120"/>
            <a:ext cx="2469000" cy="2377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The NAF automation framework is meant to be tool agnostic to avoid comparing apple and orange.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Each functional building block can be mapped to one or more tools and each tool can map to multiple functional blocks.</a:t>
            </a:r>
            <a:endParaRPr b="0" i="0" sz="1200" u="none" cap="none" strike="noStrike">
              <a:solidFill>
                <a:schemeClr val="dk1"/>
              </a:solidFill>
              <a:latin typeface="Calibri"/>
              <a:ea typeface="Calibri"/>
              <a:cs typeface="Calibri"/>
              <a:sym typeface="Calibri"/>
            </a:endParaRPr>
          </a:p>
        </p:txBody>
      </p:sp>
      <p:sp>
        <p:nvSpPr>
          <p:cNvPr id="275" name="Google Shape;275;p43"/>
          <p:cNvSpPr/>
          <p:nvPr/>
        </p:nvSpPr>
        <p:spPr>
          <a:xfrm>
            <a:off x="3200400" y="1005840"/>
            <a:ext cx="2743200" cy="36576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3"/>
          <p:cNvSpPr/>
          <p:nvPr/>
        </p:nvSpPr>
        <p:spPr>
          <a:xfrm>
            <a:off x="3337560" y="1143000"/>
            <a:ext cx="2469000" cy="822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5C518"/>
              </a:buClr>
              <a:buSzPts val="1600"/>
              <a:buFont typeface="Arial"/>
              <a:buNone/>
            </a:pPr>
            <a:r>
              <a:rPr b="1" i="0" lang="en-US" sz="1600" u="none" cap="none" strike="noStrike">
                <a:solidFill>
                  <a:srgbClr val="F5C518"/>
                </a:solidFill>
                <a:latin typeface="Arial"/>
                <a:ea typeface="Arial"/>
                <a:cs typeface="Arial"/>
                <a:sym typeface="Arial"/>
              </a:rPr>
              <a:t>Living Document</a:t>
            </a:r>
            <a:endParaRPr b="0" i="0" sz="16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5C518"/>
              </a:buClr>
              <a:buSzPts val="1600"/>
              <a:buFont typeface="Arial"/>
              <a:buNone/>
            </a:pPr>
            <a:r>
              <a:rPr b="1" i="0" lang="en-US" sz="1600" u="none" cap="none" strike="noStrike">
                <a:solidFill>
                  <a:srgbClr val="F5C518"/>
                </a:solidFill>
                <a:latin typeface="Arial"/>
                <a:ea typeface="Arial"/>
                <a:cs typeface="Arial"/>
                <a:sym typeface="Arial"/>
              </a:rPr>
              <a:t>Not a Protocol</a:t>
            </a:r>
            <a:endParaRPr b="0" i="0" sz="1600" u="none" cap="none" strike="noStrike">
              <a:solidFill>
                <a:schemeClr val="dk1"/>
              </a:solidFill>
              <a:latin typeface="Calibri"/>
              <a:ea typeface="Calibri"/>
              <a:cs typeface="Calibri"/>
              <a:sym typeface="Calibri"/>
            </a:endParaRPr>
          </a:p>
        </p:txBody>
      </p:sp>
      <p:sp>
        <p:nvSpPr>
          <p:cNvPr id="277" name="Google Shape;277;p43"/>
          <p:cNvSpPr/>
          <p:nvPr/>
        </p:nvSpPr>
        <p:spPr>
          <a:xfrm>
            <a:off x="3337560" y="2103120"/>
            <a:ext cx="2469000" cy="2377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The NAF automation framework is meant to evolve over time.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It’s not a strict implementation that imposes a specific way of doing things and in many cases, not all components are required to get started.</a:t>
            </a:r>
            <a:endParaRPr b="0" i="0" sz="1200" u="none" cap="none" strike="noStrike">
              <a:solidFill>
                <a:schemeClr val="dk1"/>
              </a:solidFill>
              <a:latin typeface="Calibri"/>
              <a:ea typeface="Calibri"/>
              <a:cs typeface="Calibri"/>
              <a:sym typeface="Calibri"/>
            </a:endParaRPr>
          </a:p>
        </p:txBody>
      </p:sp>
      <p:sp>
        <p:nvSpPr>
          <p:cNvPr id="278" name="Google Shape;278;p43"/>
          <p:cNvSpPr/>
          <p:nvPr/>
        </p:nvSpPr>
        <p:spPr>
          <a:xfrm>
            <a:off x="6126480" y="1005840"/>
            <a:ext cx="2743200" cy="36576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3"/>
          <p:cNvSpPr/>
          <p:nvPr/>
        </p:nvSpPr>
        <p:spPr>
          <a:xfrm>
            <a:off x="6263640" y="1143000"/>
            <a:ext cx="2469000" cy="822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5C518"/>
              </a:buClr>
              <a:buSzPts val="1600"/>
              <a:buFont typeface="Arial"/>
              <a:buNone/>
            </a:pPr>
            <a:r>
              <a:rPr b="1" i="0" lang="en-US" sz="1600" u="none" cap="none" strike="noStrike">
                <a:solidFill>
                  <a:srgbClr val="F5C518"/>
                </a:solidFill>
                <a:latin typeface="Arial"/>
                <a:ea typeface="Arial"/>
                <a:cs typeface="Arial"/>
                <a:sym typeface="Arial"/>
              </a:rPr>
              <a:t>Both for Beginners and Experts</a:t>
            </a:r>
            <a:endParaRPr b="0" i="0" sz="1600" u="none" cap="none" strike="noStrike">
              <a:solidFill>
                <a:schemeClr val="dk1"/>
              </a:solidFill>
              <a:latin typeface="Calibri"/>
              <a:ea typeface="Calibri"/>
              <a:cs typeface="Calibri"/>
              <a:sym typeface="Calibri"/>
            </a:endParaRPr>
          </a:p>
        </p:txBody>
      </p:sp>
      <p:sp>
        <p:nvSpPr>
          <p:cNvPr id="280" name="Google Shape;280;p43"/>
          <p:cNvSpPr/>
          <p:nvPr/>
        </p:nvSpPr>
        <p:spPr>
          <a:xfrm>
            <a:off x="6263640" y="2103120"/>
            <a:ext cx="2469000" cy="2377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The NAF automation framework initiative is focusing initially on laying out the main building blocks to lay the foundation.</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In the future the goal is to go deeper into each block.</a:t>
            </a:r>
            <a:endParaRPr b="0" i="0" sz="1200" u="none" cap="none" strike="noStrike">
              <a:solidFill>
                <a:schemeClr val="dk1"/>
              </a:solidFill>
              <a:latin typeface="Calibri"/>
              <a:ea typeface="Calibri"/>
              <a:cs typeface="Calibri"/>
              <a:sym typeface="Calibri"/>
            </a:endParaRPr>
          </a:p>
        </p:txBody>
      </p:sp>
      <p:sp>
        <p:nvSpPr>
          <p:cNvPr id="281" name="Google Shape;281;p43"/>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NAF Automation Framework Fundamentals</a:t>
            </a:r>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6" name="Shape 286"/>
        <p:cNvGrpSpPr/>
        <p:nvPr/>
      </p:nvGrpSpPr>
      <p:grpSpPr>
        <a:xfrm>
          <a:off x="0" y="0"/>
          <a:ext cx="0" cy="0"/>
          <a:chOff x="0" y="0"/>
          <a:chExt cx="0" cy="0"/>
        </a:xfrm>
      </p:grpSpPr>
      <p:sp>
        <p:nvSpPr>
          <p:cNvPr id="287" name="Google Shape;287;p44"/>
          <p:cNvSpPr/>
          <p:nvPr/>
        </p:nvSpPr>
        <p:spPr>
          <a:xfrm>
            <a:off x="731545" y="699900"/>
            <a:ext cx="7680900" cy="228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800"/>
              <a:buFont typeface="Arial"/>
              <a:buNone/>
            </a:pPr>
            <a:r>
              <a:rPr b="1" i="0" lang="en-US" sz="2800" u="none" cap="none" strike="noStrike">
                <a:solidFill>
                  <a:srgbClr val="F8FAFC"/>
                </a:solidFill>
                <a:latin typeface="Arial"/>
                <a:ea typeface="Arial"/>
                <a:cs typeface="Arial"/>
                <a:sym typeface="Arial"/>
              </a:rPr>
              <a:t>A map to help navigate the terminology and understand how things are related to each other</a:t>
            </a:r>
            <a:endParaRPr b="0" i="0" sz="2800" u="none" cap="none" strike="noStrike">
              <a:solidFill>
                <a:schemeClr val="dk1"/>
              </a:solidFill>
              <a:latin typeface="Calibri"/>
              <a:ea typeface="Calibri"/>
              <a:cs typeface="Calibri"/>
              <a:sym typeface="Calibri"/>
            </a:endParaRPr>
          </a:p>
        </p:txBody>
      </p:sp>
      <p:sp>
        <p:nvSpPr>
          <p:cNvPr id="288" name="Google Shape;288;p44"/>
          <p:cNvSpPr/>
          <p:nvPr/>
        </p:nvSpPr>
        <p:spPr>
          <a:xfrm>
            <a:off x="457200" y="3358745"/>
            <a:ext cx="1005900" cy="457200"/>
          </a:xfrm>
          <a:prstGeom prst="rect">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4"/>
          <p:cNvSpPr/>
          <p:nvPr/>
        </p:nvSpPr>
        <p:spPr>
          <a:xfrm>
            <a:off x="457200" y="3861665"/>
            <a:ext cx="10059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800"/>
              <a:buFont typeface="Arial"/>
              <a:buNone/>
            </a:pPr>
            <a:r>
              <a:rPr b="1" i="0" lang="en-US" sz="1000" u="none" cap="none" strike="noStrike">
                <a:solidFill>
                  <a:schemeClr val="lt1"/>
                </a:solidFill>
              </a:rPr>
              <a:t>Presentation</a:t>
            </a:r>
            <a:endParaRPr b="1" i="0" sz="1000" u="none" cap="none" strike="noStrike">
              <a:solidFill>
                <a:schemeClr val="lt1"/>
              </a:solidFill>
              <a:latin typeface="Calibri"/>
              <a:ea typeface="Calibri"/>
              <a:cs typeface="Calibri"/>
              <a:sym typeface="Calibri"/>
            </a:endParaRPr>
          </a:p>
        </p:txBody>
      </p:sp>
      <p:sp>
        <p:nvSpPr>
          <p:cNvPr id="290" name="Google Shape;290;p44"/>
          <p:cNvSpPr/>
          <p:nvPr/>
        </p:nvSpPr>
        <p:spPr>
          <a:xfrm>
            <a:off x="1645920" y="3358745"/>
            <a:ext cx="1005900" cy="4572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4"/>
          <p:cNvSpPr/>
          <p:nvPr/>
        </p:nvSpPr>
        <p:spPr>
          <a:xfrm>
            <a:off x="1645920" y="3861665"/>
            <a:ext cx="10059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800"/>
              <a:buFont typeface="Arial"/>
              <a:buNone/>
            </a:pPr>
            <a:r>
              <a:rPr b="1" i="0" lang="en-US" sz="1000" u="none" cap="none" strike="noStrike">
                <a:solidFill>
                  <a:schemeClr val="lt1"/>
                </a:solidFill>
              </a:rPr>
              <a:t>Observability</a:t>
            </a:r>
            <a:endParaRPr b="1" i="0" sz="1000" u="none" cap="none" strike="noStrike">
              <a:solidFill>
                <a:schemeClr val="lt1"/>
              </a:solidFill>
              <a:latin typeface="Calibri"/>
              <a:ea typeface="Calibri"/>
              <a:cs typeface="Calibri"/>
              <a:sym typeface="Calibri"/>
            </a:endParaRPr>
          </a:p>
        </p:txBody>
      </p:sp>
      <p:sp>
        <p:nvSpPr>
          <p:cNvPr id="292" name="Google Shape;292;p44"/>
          <p:cNvSpPr/>
          <p:nvPr/>
        </p:nvSpPr>
        <p:spPr>
          <a:xfrm>
            <a:off x="2834640" y="3358745"/>
            <a:ext cx="1005900" cy="4572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4"/>
          <p:cNvSpPr/>
          <p:nvPr/>
        </p:nvSpPr>
        <p:spPr>
          <a:xfrm>
            <a:off x="2789425" y="3861675"/>
            <a:ext cx="10833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800"/>
              <a:buFont typeface="Arial"/>
              <a:buNone/>
            </a:pPr>
            <a:r>
              <a:rPr b="1" i="0" lang="en-US" sz="1000" u="none" cap="none" strike="noStrike">
                <a:solidFill>
                  <a:schemeClr val="lt1"/>
                </a:solidFill>
              </a:rPr>
              <a:t>Orchestration</a:t>
            </a:r>
            <a:endParaRPr b="1" i="0" sz="1000" u="none" cap="none" strike="noStrike">
              <a:solidFill>
                <a:schemeClr val="lt1"/>
              </a:solidFill>
              <a:latin typeface="Calibri"/>
              <a:ea typeface="Calibri"/>
              <a:cs typeface="Calibri"/>
              <a:sym typeface="Calibri"/>
            </a:endParaRPr>
          </a:p>
        </p:txBody>
      </p:sp>
      <p:sp>
        <p:nvSpPr>
          <p:cNvPr id="294" name="Google Shape;294;p44"/>
          <p:cNvSpPr/>
          <p:nvPr/>
        </p:nvSpPr>
        <p:spPr>
          <a:xfrm>
            <a:off x="4023360" y="3358745"/>
            <a:ext cx="1005900" cy="457200"/>
          </a:xfrm>
          <a:prstGeom prst="rect">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4"/>
          <p:cNvSpPr/>
          <p:nvPr/>
        </p:nvSpPr>
        <p:spPr>
          <a:xfrm>
            <a:off x="4023360" y="3861665"/>
            <a:ext cx="10059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800"/>
              <a:buFont typeface="Arial"/>
              <a:buNone/>
            </a:pPr>
            <a:r>
              <a:rPr b="1" i="0" lang="en-US" sz="1000" u="none" cap="none" strike="noStrike">
                <a:solidFill>
                  <a:schemeClr val="lt1"/>
                </a:solidFill>
              </a:rPr>
              <a:t>Intent</a:t>
            </a:r>
            <a:endParaRPr b="1" i="0" sz="1000" u="none" cap="none" strike="noStrike">
              <a:solidFill>
                <a:schemeClr val="lt1"/>
              </a:solidFill>
              <a:latin typeface="Calibri"/>
              <a:ea typeface="Calibri"/>
              <a:cs typeface="Calibri"/>
              <a:sym typeface="Calibri"/>
            </a:endParaRPr>
          </a:p>
        </p:txBody>
      </p:sp>
      <p:sp>
        <p:nvSpPr>
          <p:cNvPr id="296" name="Google Shape;296;p44"/>
          <p:cNvSpPr/>
          <p:nvPr/>
        </p:nvSpPr>
        <p:spPr>
          <a:xfrm>
            <a:off x="5212080" y="3358745"/>
            <a:ext cx="1005900" cy="457200"/>
          </a:xfrm>
          <a:prstGeom prst="rect">
            <a:avLst/>
          </a:prstGeom>
          <a:solidFill>
            <a:srgbClr val="F43F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4"/>
          <p:cNvSpPr/>
          <p:nvPr/>
        </p:nvSpPr>
        <p:spPr>
          <a:xfrm>
            <a:off x="5212080" y="3861665"/>
            <a:ext cx="10059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800"/>
              <a:buFont typeface="Arial"/>
              <a:buNone/>
            </a:pPr>
            <a:r>
              <a:rPr b="1" i="0" lang="en-US" sz="1000" u="none" cap="none" strike="noStrike">
                <a:solidFill>
                  <a:schemeClr val="lt1"/>
                </a:solidFill>
              </a:rPr>
              <a:t>Collector</a:t>
            </a:r>
            <a:endParaRPr b="1" i="0" sz="1000" u="none" cap="none" strike="noStrike">
              <a:solidFill>
                <a:schemeClr val="lt1"/>
              </a:solidFill>
              <a:latin typeface="Calibri"/>
              <a:ea typeface="Calibri"/>
              <a:cs typeface="Calibri"/>
              <a:sym typeface="Calibri"/>
            </a:endParaRPr>
          </a:p>
        </p:txBody>
      </p:sp>
      <p:sp>
        <p:nvSpPr>
          <p:cNvPr id="298" name="Google Shape;298;p44"/>
          <p:cNvSpPr/>
          <p:nvPr/>
        </p:nvSpPr>
        <p:spPr>
          <a:xfrm>
            <a:off x="6400800" y="3358745"/>
            <a:ext cx="1005900" cy="457200"/>
          </a:xfrm>
          <a:prstGeom prst="rect">
            <a:avLst/>
          </a:prstGeom>
          <a:solidFill>
            <a:srgbClr val="636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4"/>
          <p:cNvSpPr/>
          <p:nvPr/>
        </p:nvSpPr>
        <p:spPr>
          <a:xfrm>
            <a:off x="6400800" y="3861665"/>
            <a:ext cx="10059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800"/>
              <a:buFont typeface="Arial"/>
              <a:buNone/>
            </a:pPr>
            <a:r>
              <a:rPr b="1" i="0" lang="en-US" sz="1000" u="none" cap="none" strike="noStrike">
                <a:solidFill>
                  <a:schemeClr val="lt1"/>
                </a:solidFill>
              </a:rPr>
              <a:t>Executor</a:t>
            </a:r>
            <a:endParaRPr b="1" i="0" sz="1000" u="none" cap="none" strike="noStrike">
              <a:solidFill>
                <a:schemeClr val="lt1"/>
              </a:solidFill>
              <a:latin typeface="Calibri"/>
              <a:ea typeface="Calibri"/>
              <a:cs typeface="Calibri"/>
              <a:sym typeface="Calibri"/>
            </a:endParaRPr>
          </a:p>
        </p:txBody>
      </p:sp>
      <p:sp>
        <p:nvSpPr>
          <p:cNvPr id="300" name="Google Shape;300;p44"/>
          <p:cNvSpPr/>
          <p:nvPr/>
        </p:nvSpPr>
        <p:spPr>
          <a:xfrm>
            <a:off x="7589520" y="3358745"/>
            <a:ext cx="1005900" cy="457200"/>
          </a:xfrm>
          <a:prstGeom prst="rect">
            <a:avLst/>
          </a:prstGeom>
          <a:solidFill>
            <a:srgbClr val="647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4"/>
          <p:cNvSpPr/>
          <p:nvPr/>
        </p:nvSpPr>
        <p:spPr>
          <a:xfrm>
            <a:off x="7557325" y="3861675"/>
            <a:ext cx="11154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800"/>
              <a:buFont typeface="Arial"/>
              <a:buNone/>
            </a:pPr>
            <a:r>
              <a:rPr b="1" i="0" lang="en-US" sz="1000" u="none" cap="none" strike="noStrike">
                <a:solidFill>
                  <a:schemeClr val="lt1"/>
                </a:solidFill>
              </a:rPr>
              <a:t>Infrastructure</a:t>
            </a:r>
            <a:endParaRPr b="1" i="0" sz="1000" u="none" cap="none" strike="noStrike">
              <a:solidFill>
                <a:schemeClr val="lt1"/>
              </a:solidFill>
              <a:latin typeface="Calibri"/>
              <a:ea typeface="Calibri"/>
              <a:cs typeface="Calibri"/>
              <a:sym typeface="Calibri"/>
            </a:endParaRPr>
          </a:p>
        </p:txBody>
      </p:sp>
      <p:pic>
        <p:nvPicPr>
          <p:cNvPr descr="preencoded.png" id="302" name="Google Shape;302;p44"/>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45"/>
          <p:cNvPicPr preferRelativeResize="0"/>
          <p:nvPr/>
        </p:nvPicPr>
        <p:blipFill rotWithShape="1">
          <a:blip r:embed="rId3">
            <a:alphaModFix/>
          </a:blip>
          <a:srcRect b="9572" l="0" r="0" t="6465"/>
          <a:stretch/>
        </p:blipFill>
        <p:spPr>
          <a:xfrm>
            <a:off x="-22275" y="0"/>
            <a:ext cx="9188550" cy="5143500"/>
          </a:xfrm>
          <a:prstGeom prst="rect">
            <a:avLst/>
          </a:prstGeom>
          <a:noFill/>
          <a:ln>
            <a:noFill/>
          </a:ln>
        </p:spPr>
      </p:pic>
      <p:sp>
        <p:nvSpPr>
          <p:cNvPr id="308" name="Google Shape;308;p45"/>
          <p:cNvSpPr/>
          <p:nvPr/>
        </p:nvSpPr>
        <p:spPr>
          <a:xfrm>
            <a:off x="-22275" y="0"/>
            <a:ext cx="9188400" cy="9234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309" name="Google Shape;309;p45"/>
          <p:cNvSpPr txBox="1"/>
          <p:nvPr/>
        </p:nvSpPr>
        <p:spPr>
          <a:xfrm>
            <a:off x="0" y="0"/>
            <a:ext cx="880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Roboto"/>
                <a:ea typeface="Roboto"/>
                <a:cs typeface="Roboto"/>
                <a:sym typeface="Roboto"/>
              </a:rPr>
              <a:t>A functional blueprint to help everyone understand and build Network Automation Stack (system thinking)</a:t>
            </a:r>
            <a:endParaRPr/>
          </a:p>
        </p:txBody>
      </p:sp>
      <p:pic>
        <p:nvPicPr>
          <p:cNvPr id="310" name="Google Shape;310;p45"/>
          <p:cNvPicPr preferRelativeResize="0"/>
          <p:nvPr/>
        </p:nvPicPr>
        <p:blipFill>
          <a:blip r:embed="rId4">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5" name="Shape 315"/>
        <p:cNvGrpSpPr/>
        <p:nvPr/>
      </p:nvGrpSpPr>
      <p:grpSpPr>
        <a:xfrm>
          <a:off x="0" y="0"/>
          <a:ext cx="0" cy="0"/>
          <a:chOff x="0" y="0"/>
          <a:chExt cx="0" cy="0"/>
        </a:xfrm>
      </p:grpSpPr>
      <p:sp>
        <p:nvSpPr>
          <p:cNvPr id="316" name="Google Shape;316;p46"/>
          <p:cNvSpPr/>
          <p:nvPr/>
        </p:nvSpPr>
        <p:spPr>
          <a:xfrm>
            <a:off x="365760" y="45720"/>
            <a:ext cx="822960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17" name="Google Shape;317;p46"/>
          <p:cNvSpPr/>
          <p:nvPr/>
        </p:nvSpPr>
        <p:spPr>
          <a:xfrm>
            <a:off x="548640" y="1097280"/>
            <a:ext cx="365760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2200"/>
              <a:buFont typeface="Arial"/>
              <a:buNone/>
            </a:pPr>
            <a:r>
              <a:rPr b="1" i="0" lang="en-US" sz="2200" u="none" cap="none" strike="noStrike">
                <a:solidFill>
                  <a:schemeClr val="accent4"/>
                </a:solidFill>
                <a:latin typeface="Arial"/>
                <a:ea typeface="Arial"/>
                <a:cs typeface="Arial"/>
                <a:sym typeface="Arial"/>
              </a:rPr>
              <a:t>Builders</a:t>
            </a:r>
            <a:endParaRPr b="0" i="0" sz="2200" u="none" cap="none" strike="noStrike">
              <a:solidFill>
                <a:schemeClr val="accent4"/>
              </a:solidFill>
              <a:latin typeface="Calibri"/>
              <a:ea typeface="Calibri"/>
              <a:cs typeface="Calibri"/>
              <a:sym typeface="Calibri"/>
            </a:endParaRPr>
          </a:p>
        </p:txBody>
      </p:sp>
      <p:sp>
        <p:nvSpPr>
          <p:cNvPr id="318" name="Google Shape;318;p46"/>
          <p:cNvSpPr/>
          <p:nvPr/>
        </p:nvSpPr>
        <p:spPr>
          <a:xfrm>
            <a:off x="548640" y="173736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Network Automation Engineer</a:t>
            </a:r>
            <a:endParaRPr b="0" i="0" sz="1500" u="none" cap="none" strike="noStrike">
              <a:solidFill>
                <a:schemeClr val="dk1"/>
              </a:solidFill>
              <a:latin typeface="Calibri"/>
              <a:ea typeface="Calibri"/>
              <a:cs typeface="Calibri"/>
              <a:sym typeface="Calibri"/>
            </a:endParaRPr>
          </a:p>
        </p:txBody>
      </p:sp>
      <p:sp>
        <p:nvSpPr>
          <p:cNvPr id="319" name="Google Shape;319;p46"/>
          <p:cNvSpPr/>
          <p:nvPr/>
        </p:nvSpPr>
        <p:spPr>
          <a:xfrm>
            <a:off x="548640" y="224028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Automation Architect</a:t>
            </a:r>
            <a:endParaRPr b="0" i="0" sz="1500" u="none" cap="none" strike="noStrike">
              <a:solidFill>
                <a:schemeClr val="dk1"/>
              </a:solidFill>
              <a:latin typeface="Calibri"/>
              <a:ea typeface="Calibri"/>
              <a:cs typeface="Calibri"/>
              <a:sym typeface="Calibri"/>
            </a:endParaRPr>
          </a:p>
        </p:txBody>
      </p:sp>
      <p:sp>
        <p:nvSpPr>
          <p:cNvPr id="320" name="Google Shape;320;p46"/>
          <p:cNvSpPr/>
          <p:nvPr/>
        </p:nvSpPr>
        <p:spPr>
          <a:xfrm>
            <a:off x="548640" y="274320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Software Engineer</a:t>
            </a:r>
            <a:endParaRPr b="0" i="0" sz="1500" u="none" cap="none" strike="noStrike">
              <a:solidFill>
                <a:schemeClr val="dk1"/>
              </a:solidFill>
              <a:latin typeface="Calibri"/>
              <a:ea typeface="Calibri"/>
              <a:cs typeface="Calibri"/>
              <a:sym typeface="Calibri"/>
            </a:endParaRPr>
          </a:p>
        </p:txBody>
      </p:sp>
      <p:sp>
        <p:nvSpPr>
          <p:cNvPr id="321" name="Google Shape;321;p46"/>
          <p:cNvSpPr/>
          <p:nvPr/>
        </p:nvSpPr>
        <p:spPr>
          <a:xfrm>
            <a:off x="548640" y="324612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Network Reliability Engineer</a:t>
            </a:r>
            <a:endParaRPr b="0" i="0" sz="1500" u="none" cap="none" strike="noStrike">
              <a:solidFill>
                <a:schemeClr val="dk1"/>
              </a:solidFill>
              <a:latin typeface="Calibri"/>
              <a:ea typeface="Calibri"/>
              <a:cs typeface="Calibri"/>
              <a:sym typeface="Calibri"/>
            </a:endParaRPr>
          </a:p>
        </p:txBody>
      </p:sp>
      <p:sp>
        <p:nvSpPr>
          <p:cNvPr id="322" name="Google Shape;322;p46"/>
          <p:cNvSpPr/>
          <p:nvPr/>
        </p:nvSpPr>
        <p:spPr>
          <a:xfrm>
            <a:off x="5029200" y="1097280"/>
            <a:ext cx="365760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2200"/>
              <a:buFont typeface="Arial"/>
              <a:buNone/>
            </a:pPr>
            <a:r>
              <a:rPr b="1" i="0" lang="en-US" sz="2200" u="none" cap="none" strike="noStrike">
                <a:solidFill>
                  <a:schemeClr val="accent4"/>
                </a:solidFill>
                <a:latin typeface="Arial"/>
                <a:ea typeface="Arial"/>
                <a:cs typeface="Arial"/>
                <a:sym typeface="Arial"/>
              </a:rPr>
              <a:t>Users</a:t>
            </a:r>
            <a:endParaRPr b="0" i="0" sz="2200" u="none" cap="none" strike="noStrike">
              <a:solidFill>
                <a:schemeClr val="accent4"/>
              </a:solidFill>
              <a:latin typeface="Calibri"/>
              <a:ea typeface="Calibri"/>
              <a:cs typeface="Calibri"/>
              <a:sym typeface="Calibri"/>
            </a:endParaRPr>
          </a:p>
        </p:txBody>
      </p:sp>
      <p:sp>
        <p:nvSpPr>
          <p:cNvPr id="323" name="Google Shape;323;p46"/>
          <p:cNvSpPr/>
          <p:nvPr/>
        </p:nvSpPr>
        <p:spPr>
          <a:xfrm>
            <a:off x="5029200" y="173736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Network Engineer</a:t>
            </a:r>
            <a:endParaRPr b="0" i="0" sz="1500" u="none" cap="none" strike="noStrike">
              <a:solidFill>
                <a:schemeClr val="dk1"/>
              </a:solidFill>
              <a:latin typeface="Calibri"/>
              <a:ea typeface="Calibri"/>
              <a:cs typeface="Calibri"/>
              <a:sym typeface="Calibri"/>
            </a:endParaRPr>
          </a:p>
        </p:txBody>
      </p:sp>
      <p:sp>
        <p:nvSpPr>
          <p:cNvPr id="324" name="Google Shape;324;p46"/>
          <p:cNvSpPr/>
          <p:nvPr/>
        </p:nvSpPr>
        <p:spPr>
          <a:xfrm>
            <a:off x="5029200" y="224028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Network Ops</a:t>
            </a:r>
            <a:endParaRPr b="0" i="0" sz="1500" u="none" cap="none" strike="noStrike">
              <a:solidFill>
                <a:schemeClr val="dk1"/>
              </a:solidFill>
              <a:latin typeface="Calibri"/>
              <a:ea typeface="Calibri"/>
              <a:cs typeface="Calibri"/>
              <a:sym typeface="Calibri"/>
            </a:endParaRPr>
          </a:p>
        </p:txBody>
      </p:sp>
      <p:sp>
        <p:nvSpPr>
          <p:cNvPr id="325" name="Google Shape;325;p46"/>
          <p:cNvSpPr/>
          <p:nvPr/>
        </p:nvSpPr>
        <p:spPr>
          <a:xfrm>
            <a:off x="5029200" y="274320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Network Architect</a:t>
            </a:r>
            <a:endParaRPr b="0" i="0" sz="1500" u="none" cap="none" strike="noStrike">
              <a:solidFill>
                <a:schemeClr val="dk1"/>
              </a:solidFill>
              <a:latin typeface="Calibri"/>
              <a:ea typeface="Calibri"/>
              <a:cs typeface="Calibri"/>
              <a:sym typeface="Calibri"/>
            </a:endParaRPr>
          </a:p>
        </p:txBody>
      </p:sp>
      <p:sp>
        <p:nvSpPr>
          <p:cNvPr id="326" name="Google Shape;326;p46"/>
          <p:cNvSpPr/>
          <p:nvPr/>
        </p:nvSpPr>
        <p:spPr>
          <a:xfrm>
            <a:off x="5029200" y="3246120"/>
            <a:ext cx="3657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rgbClr val="94A3B8"/>
                </a:solidFill>
                <a:latin typeface="Arial"/>
                <a:ea typeface="Arial"/>
                <a:cs typeface="Arial"/>
                <a:sym typeface="Arial"/>
              </a:rPr>
              <a:t>Engineering Manager</a:t>
            </a:r>
            <a:endParaRPr b="0" i="0" sz="1500" u="none" cap="none" strike="noStrike">
              <a:solidFill>
                <a:schemeClr val="dk1"/>
              </a:solidFill>
              <a:latin typeface="Calibri"/>
              <a:ea typeface="Calibri"/>
              <a:cs typeface="Calibri"/>
              <a:sym typeface="Calibri"/>
            </a:endParaRPr>
          </a:p>
        </p:txBody>
      </p:sp>
      <p:pic>
        <p:nvPicPr>
          <p:cNvPr id="327" name="Google Shape;327;p46"/>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328" name="Google Shape;328;p46"/>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Target Audience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7"/>
          <p:cNvPicPr preferRelativeResize="0"/>
          <p:nvPr/>
        </p:nvPicPr>
        <p:blipFill rotWithShape="1">
          <a:blip r:embed="rId3">
            <a:alphaModFix/>
          </a:blip>
          <a:srcRect b="12855" l="567" r="0" t="3239"/>
          <a:stretch/>
        </p:blipFill>
        <p:spPr>
          <a:xfrm>
            <a:off x="0" y="0"/>
            <a:ext cx="9144000" cy="5143500"/>
          </a:xfrm>
          <a:prstGeom prst="rect">
            <a:avLst/>
          </a:prstGeom>
          <a:noFill/>
          <a:ln>
            <a:noFill/>
          </a:ln>
        </p:spPr>
      </p:pic>
      <p:sp>
        <p:nvSpPr>
          <p:cNvPr id="334" name="Google Shape;334;p47"/>
          <p:cNvSpPr/>
          <p:nvPr/>
        </p:nvSpPr>
        <p:spPr>
          <a:xfrm>
            <a:off x="-22200" y="4220100"/>
            <a:ext cx="9188400" cy="9234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335" name="Google Shape;335;p47"/>
          <p:cNvSpPr txBox="1"/>
          <p:nvPr/>
        </p:nvSpPr>
        <p:spPr>
          <a:xfrm>
            <a:off x="0" y="4357275"/>
            <a:ext cx="880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Roboto"/>
                <a:ea typeface="Roboto"/>
                <a:cs typeface="Roboto"/>
                <a:sym typeface="Roboto"/>
              </a:rPr>
              <a:t>Wait, what about my tools ? Are they gone ?</a:t>
            </a:r>
            <a:endParaRPr/>
          </a:p>
        </p:txBody>
      </p:sp>
      <p:pic>
        <p:nvPicPr>
          <p:cNvPr id="336" name="Google Shape;336;p47"/>
          <p:cNvPicPr preferRelativeResize="0"/>
          <p:nvPr/>
        </p:nvPicPr>
        <p:blipFill>
          <a:blip r:embed="rId4">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1" name="Shape 341"/>
        <p:cNvGrpSpPr/>
        <p:nvPr/>
      </p:nvGrpSpPr>
      <p:grpSpPr>
        <a:xfrm>
          <a:off x="0" y="0"/>
          <a:ext cx="0" cy="0"/>
          <a:chOff x="0" y="0"/>
          <a:chExt cx="0" cy="0"/>
        </a:xfrm>
      </p:grpSpPr>
      <p:cxnSp>
        <p:nvCxnSpPr>
          <p:cNvPr id="342" name="Google Shape;342;p48"/>
          <p:cNvCxnSpPr>
            <a:stCxn id="343" idx="3"/>
          </p:cNvCxnSpPr>
          <p:nvPr/>
        </p:nvCxnSpPr>
        <p:spPr>
          <a:xfrm>
            <a:off x="982950" y="2210850"/>
            <a:ext cx="3390900" cy="21900"/>
          </a:xfrm>
          <a:prstGeom prst="straightConnector1">
            <a:avLst/>
          </a:prstGeom>
          <a:noFill/>
          <a:ln cap="flat" cmpd="sng" w="19050">
            <a:solidFill>
              <a:schemeClr val="lt1"/>
            </a:solidFill>
            <a:prstDash val="dot"/>
            <a:round/>
            <a:headEnd len="med" w="med" type="none"/>
            <a:tailEnd len="med" w="med" type="none"/>
          </a:ln>
        </p:spPr>
      </p:cxnSp>
      <p:cxnSp>
        <p:nvCxnSpPr>
          <p:cNvPr id="344" name="Google Shape;344;p48"/>
          <p:cNvCxnSpPr>
            <a:endCxn id="345" idx="2"/>
          </p:cNvCxnSpPr>
          <p:nvPr/>
        </p:nvCxnSpPr>
        <p:spPr>
          <a:xfrm flipH="1" rot="10800000">
            <a:off x="1211713" y="3249038"/>
            <a:ext cx="2952600" cy="12300"/>
          </a:xfrm>
          <a:prstGeom prst="straightConnector1">
            <a:avLst/>
          </a:prstGeom>
          <a:noFill/>
          <a:ln cap="flat" cmpd="sng" w="19050">
            <a:solidFill>
              <a:schemeClr val="lt1"/>
            </a:solidFill>
            <a:prstDash val="dot"/>
            <a:round/>
            <a:headEnd len="med" w="med" type="none"/>
            <a:tailEnd len="med" w="med" type="none"/>
          </a:ln>
        </p:spPr>
      </p:cxnSp>
      <p:cxnSp>
        <p:nvCxnSpPr>
          <p:cNvPr id="346" name="Google Shape;346;p48"/>
          <p:cNvCxnSpPr/>
          <p:nvPr/>
        </p:nvCxnSpPr>
        <p:spPr>
          <a:xfrm>
            <a:off x="1437150" y="2734250"/>
            <a:ext cx="2875800" cy="24300"/>
          </a:xfrm>
          <a:prstGeom prst="straightConnector1">
            <a:avLst/>
          </a:prstGeom>
          <a:noFill/>
          <a:ln cap="flat" cmpd="sng" w="19050">
            <a:solidFill>
              <a:schemeClr val="lt1"/>
            </a:solidFill>
            <a:prstDash val="dot"/>
            <a:round/>
            <a:headEnd len="med" w="med" type="none"/>
            <a:tailEnd len="med" w="med" type="none"/>
          </a:ln>
        </p:spPr>
      </p:cxnSp>
      <p:cxnSp>
        <p:nvCxnSpPr>
          <p:cNvPr id="347" name="Google Shape;347;p48"/>
          <p:cNvCxnSpPr/>
          <p:nvPr/>
        </p:nvCxnSpPr>
        <p:spPr>
          <a:xfrm flipH="1" rot="10800000">
            <a:off x="937300" y="3863125"/>
            <a:ext cx="3360300" cy="1500"/>
          </a:xfrm>
          <a:prstGeom prst="straightConnector1">
            <a:avLst/>
          </a:prstGeom>
          <a:noFill/>
          <a:ln cap="flat" cmpd="sng" w="19050">
            <a:solidFill>
              <a:schemeClr val="lt1"/>
            </a:solidFill>
            <a:prstDash val="dot"/>
            <a:round/>
            <a:headEnd len="med" w="med" type="none"/>
            <a:tailEnd len="med" w="med" type="none"/>
          </a:ln>
        </p:spPr>
      </p:cxnSp>
      <p:cxnSp>
        <p:nvCxnSpPr>
          <p:cNvPr id="348" name="Google Shape;348;p48"/>
          <p:cNvCxnSpPr/>
          <p:nvPr/>
        </p:nvCxnSpPr>
        <p:spPr>
          <a:xfrm flipH="1" rot="10800000">
            <a:off x="1013450" y="4447450"/>
            <a:ext cx="3360300" cy="1500"/>
          </a:xfrm>
          <a:prstGeom prst="straightConnector1">
            <a:avLst/>
          </a:prstGeom>
          <a:noFill/>
          <a:ln cap="flat" cmpd="sng" w="19050">
            <a:solidFill>
              <a:schemeClr val="lt1"/>
            </a:solidFill>
            <a:prstDash val="dot"/>
            <a:round/>
            <a:headEnd len="med" w="med" type="none"/>
            <a:tailEnd len="med" w="med" type="none"/>
          </a:ln>
        </p:spPr>
      </p:cxnSp>
      <p:sp>
        <p:nvSpPr>
          <p:cNvPr id="349" name="Google Shape;349;p48"/>
          <p:cNvSpPr txBox="1"/>
          <p:nvPr/>
        </p:nvSpPr>
        <p:spPr>
          <a:xfrm>
            <a:off x="5436100" y="2018125"/>
            <a:ext cx="33606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Roboto"/>
                <a:ea typeface="Roboto"/>
                <a:cs typeface="Roboto"/>
                <a:sym typeface="Roboto"/>
              </a:rPr>
              <a:t>Each tool / product / project can map </a:t>
            </a:r>
            <a:endParaRPr b="1" sz="2000">
              <a:solidFill>
                <a:schemeClr val="lt1"/>
              </a:solidFill>
              <a:latin typeface="Roboto"/>
              <a:ea typeface="Roboto"/>
              <a:cs typeface="Roboto"/>
              <a:sym typeface="Roboto"/>
            </a:endParaRPr>
          </a:p>
          <a:p>
            <a:pPr indent="0" lvl="0" marL="0" rtl="0" algn="ctr">
              <a:spcBef>
                <a:spcPts val="0"/>
              </a:spcBef>
              <a:spcAft>
                <a:spcPts val="0"/>
              </a:spcAft>
              <a:buNone/>
            </a:pPr>
            <a:r>
              <a:rPr b="1" lang="en-US" sz="2000">
                <a:solidFill>
                  <a:srgbClr val="0F9D58"/>
                </a:solidFill>
                <a:latin typeface="Roboto"/>
                <a:ea typeface="Roboto"/>
                <a:cs typeface="Roboto"/>
                <a:sym typeface="Roboto"/>
              </a:rPr>
              <a:t>Completely</a:t>
            </a:r>
            <a:r>
              <a:rPr b="1" lang="en-US" sz="2000">
                <a:solidFill>
                  <a:srgbClr val="4285F4"/>
                </a:solidFill>
                <a:latin typeface="Roboto"/>
                <a:ea typeface="Roboto"/>
                <a:cs typeface="Roboto"/>
                <a:sym typeface="Roboto"/>
              </a:rPr>
              <a:t> </a:t>
            </a:r>
            <a:r>
              <a:rPr b="1" lang="en-US" sz="2000">
                <a:solidFill>
                  <a:schemeClr val="lt1"/>
                </a:solidFill>
                <a:latin typeface="Roboto"/>
                <a:ea typeface="Roboto"/>
                <a:cs typeface="Roboto"/>
                <a:sym typeface="Roboto"/>
              </a:rPr>
              <a:t>or</a:t>
            </a:r>
            <a:r>
              <a:rPr b="1" lang="en-US" sz="2000">
                <a:solidFill>
                  <a:srgbClr val="4285F4"/>
                </a:solidFill>
                <a:latin typeface="Roboto"/>
                <a:ea typeface="Roboto"/>
                <a:cs typeface="Roboto"/>
                <a:sym typeface="Roboto"/>
              </a:rPr>
              <a:t> </a:t>
            </a:r>
            <a:r>
              <a:rPr b="1" lang="en-US" sz="2000">
                <a:solidFill>
                  <a:srgbClr val="0F9D58"/>
                </a:solidFill>
                <a:latin typeface="Roboto"/>
                <a:ea typeface="Roboto"/>
                <a:cs typeface="Roboto"/>
                <a:sym typeface="Roboto"/>
              </a:rPr>
              <a:t>Partially</a:t>
            </a:r>
            <a:br>
              <a:rPr b="1" lang="en-US" sz="2000">
                <a:solidFill>
                  <a:srgbClr val="4285F4"/>
                </a:solidFill>
                <a:latin typeface="Roboto"/>
                <a:ea typeface="Roboto"/>
                <a:cs typeface="Roboto"/>
                <a:sym typeface="Roboto"/>
              </a:rPr>
            </a:br>
            <a:r>
              <a:rPr b="1" lang="en-US" sz="2000">
                <a:solidFill>
                  <a:schemeClr val="lt1"/>
                </a:solidFill>
                <a:latin typeface="Roboto"/>
                <a:ea typeface="Roboto"/>
                <a:cs typeface="Roboto"/>
                <a:sym typeface="Roboto"/>
              </a:rPr>
              <a:t>to</a:t>
            </a:r>
            <a:r>
              <a:rPr b="1" lang="en-US" sz="2000">
                <a:solidFill>
                  <a:srgbClr val="4285F4"/>
                </a:solidFill>
                <a:latin typeface="Roboto"/>
                <a:ea typeface="Roboto"/>
                <a:cs typeface="Roboto"/>
                <a:sym typeface="Roboto"/>
              </a:rPr>
              <a:t> </a:t>
            </a:r>
            <a:endParaRPr b="1" sz="2000">
              <a:solidFill>
                <a:srgbClr val="4285F4"/>
              </a:solidFill>
              <a:latin typeface="Roboto"/>
              <a:ea typeface="Roboto"/>
              <a:cs typeface="Roboto"/>
              <a:sym typeface="Roboto"/>
            </a:endParaRPr>
          </a:p>
          <a:p>
            <a:pPr indent="0" lvl="0" marL="0" rtl="0" algn="ctr">
              <a:spcBef>
                <a:spcPts val="0"/>
              </a:spcBef>
              <a:spcAft>
                <a:spcPts val="0"/>
              </a:spcAft>
              <a:buNone/>
            </a:pPr>
            <a:r>
              <a:rPr b="1" lang="en-US" sz="2000">
                <a:solidFill>
                  <a:srgbClr val="DB4437"/>
                </a:solidFill>
                <a:latin typeface="Roboto"/>
                <a:ea typeface="Roboto"/>
                <a:cs typeface="Roboto"/>
                <a:sym typeface="Roboto"/>
              </a:rPr>
              <a:t>One</a:t>
            </a:r>
            <a:r>
              <a:rPr b="1" lang="en-US" sz="2000">
                <a:solidFill>
                  <a:srgbClr val="4285F4"/>
                </a:solidFill>
                <a:latin typeface="Roboto"/>
                <a:ea typeface="Roboto"/>
                <a:cs typeface="Roboto"/>
                <a:sym typeface="Roboto"/>
              </a:rPr>
              <a:t> </a:t>
            </a:r>
            <a:r>
              <a:rPr b="1" lang="en-US" sz="2000">
                <a:solidFill>
                  <a:schemeClr val="lt1"/>
                </a:solidFill>
                <a:latin typeface="Roboto"/>
                <a:ea typeface="Roboto"/>
                <a:cs typeface="Roboto"/>
                <a:sym typeface="Roboto"/>
              </a:rPr>
              <a:t>or</a:t>
            </a:r>
            <a:r>
              <a:rPr b="1" lang="en-US" sz="2000">
                <a:solidFill>
                  <a:srgbClr val="4285F4"/>
                </a:solidFill>
                <a:latin typeface="Roboto"/>
                <a:ea typeface="Roboto"/>
                <a:cs typeface="Roboto"/>
                <a:sym typeface="Roboto"/>
              </a:rPr>
              <a:t> </a:t>
            </a:r>
            <a:r>
              <a:rPr b="1" lang="en-US" sz="2000">
                <a:solidFill>
                  <a:srgbClr val="DB4437"/>
                </a:solidFill>
                <a:latin typeface="Roboto"/>
                <a:ea typeface="Roboto"/>
                <a:cs typeface="Roboto"/>
                <a:sym typeface="Roboto"/>
              </a:rPr>
              <a:t>Multiple</a:t>
            </a:r>
            <a:r>
              <a:rPr b="1" lang="en-US" sz="2000">
                <a:solidFill>
                  <a:srgbClr val="4285F4"/>
                </a:solidFill>
                <a:latin typeface="Roboto"/>
                <a:ea typeface="Roboto"/>
                <a:cs typeface="Roboto"/>
                <a:sym typeface="Roboto"/>
              </a:rPr>
              <a:t> </a:t>
            </a:r>
            <a:r>
              <a:rPr b="1" lang="en-US" sz="2000">
                <a:solidFill>
                  <a:schemeClr val="lt1"/>
                </a:solidFill>
                <a:latin typeface="Roboto"/>
                <a:ea typeface="Roboto"/>
                <a:cs typeface="Roboto"/>
                <a:sym typeface="Roboto"/>
              </a:rPr>
              <a:t>blocks</a:t>
            </a:r>
            <a:endParaRPr b="1" sz="2000">
              <a:solidFill>
                <a:schemeClr val="lt1"/>
              </a:solidFill>
              <a:latin typeface="Roboto"/>
              <a:ea typeface="Roboto"/>
              <a:cs typeface="Roboto"/>
              <a:sym typeface="Roboto"/>
            </a:endParaRPr>
          </a:p>
        </p:txBody>
      </p:sp>
      <p:sp>
        <p:nvSpPr>
          <p:cNvPr id="350" name="Google Shape;350;p48"/>
          <p:cNvSpPr txBox="1"/>
          <p:nvPr/>
        </p:nvSpPr>
        <p:spPr>
          <a:xfrm rot="-2035454">
            <a:off x="2270745" y="985447"/>
            <a:ext cx="1303002" cy="46170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E06666"/>
                </a:solidFill>
                <a:latin typeface="Roboto"/>
                <a:ea typeface="Roboto"/>
                <a:cs typeface="Roboto"/>
                <a:sym typeface="Roboto"/>
              </a:rPr>
              <a:t>Collector</a:t>
            </a:r>
            <a:endParaRPr b="1" sz="1800">
              <a:solidFill>
                <a:srgbClr val="E06666"/>
              </a:solidFill>
              <a:latin typeface="Roboto"/>
              <a:ea typeface="Roboto"/>
              <a:cs typeface="Roboto"/>
              <a:sym typeface="Roboto"/>
            </a:endParaRPr>
          </a:p>
        </p:txBody>
      </p:sp>
      <p:sp>
        <p:nvSpPr>
          <p:cNvPr id="351" name="Google Shape;351;p48"/>
          <p:cNvSpPr txBox="1"/>
          <p:nvPr/>
        </p:nvSpPr>
        <p:spPr>
          <a:xfrm rot="-2035259">
            <a:off x="3120386" y="891175"/>
            <a:ext cx="1796078" cy="46170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accent6"/>
                </a:solidFill>
                <a:latin typeface="Roboto"/>
                <a:ea typeface="Roboto"/>
                <a:cs typeface="Roboto"/>
                <a:sym typeface="Roboto"/>
              </a:rPr>
              <a:t>Observability</a:t>
            </a:r>
            <a:endParaRPr b="1" sz="1800">
              <a:solidFill>
                <a:schemeClr val="accent6"/>
              </a:solidFill>
              <a:latin typeface="Roboto"/>
              <a:ea typeface="Roboto"/>
              <a:cs typeface="Roboto"/>
              <a:sym typeface="Roboto"/>
            </a:endParaRPr>
          </a:p>
        </p:txBody>
      </p:sp>
      <p:sp>
        <p:nvSpPr>
          <p:cNvPr id="352" name="Google Shape;352;p48"/>
          <p:cNvSpPr txBox="1"/>
          <p:nvPr/>
        </p:nvSpPr>
        <p:spPr>
          <a:xfrm rot="-2035259">
            <a:off x="4004311" y="891175"/>
            <a:ext cx="1796078" cy="46170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accent4"/>
                </a:solidFill>
                <a:latin typeface="Roboto"/>
                <a:ea typeface="Roboto"/>
                <a:cs typeface="Roboto"/>
                <a:sym typeface="Roboto"/>
              </a:rPr>
              <a:t>Presentation</a:t>
            </a:r>
            <a:endParaRPr b="1" sz="1800">
              <a:solidFill>
                <a:schemeClr val="accent4"/>
              </a:solidFill>
              <a:latin typeface="Roboto"/>
              <a:ea typeface="Roboto"/>
              <a:cs typeface="Roboto"/>
              <a:sym typeface="Roboto"/>
            </a:endParaRPr>
          </a:p>
        </p:txBody>
      </p:sp>
      <p:cxnSp>
        <p:nvCxnSpPr>
          <p:cNvPr id="353" name="Google Shape;353;p48"/>
          <p:cNvCxnSpPr/>
          <p:nvPr/>
        </p:nvCxnSpPr>
        <p:spPr>
          <a:xfrm>
            <a:off x="2514600" y="1767850"/>
            <a:ext cx="0" cy="2888100"/>
          </a:xfrm>
          <a:prstGeom prst="straightConnector1">
            <a:avLst/>
          </a:prstGeom>
          <a:noFill/>
          <a:ln cap="flat" cmpd="sng" w="19050">
            <a:solidFill>
              <a:schemeClr val="lt1"/>
            </a:solidFill>
            <a:prstDash val="dash"/>
            <a:round/>
            <a:headEnd len="med" w="med" type="none"/>
            <a:tailEnd len="med" w="med" type="none"/>
          </a:ln>
        </p:spPr>
      </p:cxnSp>
      <p:cxnSp>
        <p:nvCxnSpPr>
          <p:cNvPr id="354" name="Google Shape;354;p48"/>
          <p:cNvCxnSpPr/>
          <p:nvPr/>
        </p:nvCxnSpPr>
        <p:spPr>
          <a:xfrm>
            <a:off x="3406138" y="1813550"/>
            <a:ext cx="0" cy="2842500"/>
          </a:xfrm>
          <a:prstGeom prst="straightConnector1">
            <a:avLst/>
          </a:prstGeom>
          <a:noFill/>
          <a:ln cap="flat" cmpd="sng" w="19050">
            <a:solidFill>
              <a:schemeClr val="lt1"/>
            </a:solidFill>
            <a:prstDash val="dash"/>
            <a:round/>
            <a:headEnd len="med" w="med" type="none"/>
            <a:tailEnd len="med" w="med" type="none"/>
          </a:ln>
        </p:spPr>
      </p:cxnSp>
      <p:cxnSp>
        <p:nvCxnSpPr>
          <p:cNvPr id="355" name="Google Shape;355;p48"/>
          <p:cNvCxnSpPr/>
          <p:nvPr/>
        </p:nvCxnSpPr>
        <p:spPr>
          <a:xfrm>
            <a:off x="4297675" y="1813550"/>
            <a:ext cx="0" cy="2842500"/>
          </a:xfrm>
          <a:prstGeom prst="straightConnector1">
            <a:avLst/>
          </a:prstGeom>
          <a:noFill/>
          <a:ln cap="flat" cmpd="sng" w="19050">
            <a:solidFill>
              <a:schemeClr val="lt1"/>
            </a:solidFill>
            <a:prstDash val="dash"/>
            <a:round/>
            <a:headEnd len="med" w="med" type="none"/>
            <a:tailEnd len="med" w="med" type="none"/>
          </a:ln>
        </p:spPr>
      </p:cxnSp>
      <p:sp>
        <p:nvSpPr>
          <p:cNvPr id="356" name="Google Shape;356;p48"/>
          <p:cNvSpPr txBox="1"/>
          <p:nvPr/>
        </p:nvSpPr>
        <p:spPr>
          <a:xfrm>
            <a:off x="98250" y="2537450"/>
            <a:ext cx="1338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lt1"/>
                </a:solidFill>
                <a:latin typeface="Roboto"/>
                <a:ea typeface="Roboto"/>
                <a:cs typeface="Roboto"/>
                <a:sym typeface="Roboto"/>
              </a:rPr>
              <a:t>Prometheus</a:t>
            </a:r>
            <a:endParaRPr b="1" sz="1500">
              <a:solidFill>
                <a:schemeClr val="lt1"/>
              </a:solidFill>
              <a:latin typeface="Roboto"/>
              <a:ea typeface="Roboto"/>
              <a:cs typeface="Roboto"/>
              <a:sym typeface="Roboto"/>
            </a:endParaRPr>
          </a:p>
        </p:txBody>
      </p:sp>
      <p:sp>
        <p:nvSpPr>
          <p:cNvPr id="343" name="Google Shape;343;p48"/>
          <p:cNvSpPr txBox="1"/>
          <p:nvPr/>
        </p:nvSpPr>
        <p:spPr>
          <a:xfrm>
            <a:off x="98250" y="2003100"/>
            <a:ext cx="884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lt1"/>
                </a:solidFill>
                <a:latin typeface="Roboto"/>
                <a:ea typeface="Roboto"/>
                <a:cs typeface="Roboto"/>
                <a:sym typeface="Roboto"/>
              </a:rPr>
              <a:t>gNMIc</a:t>
            </a:r>
            <a:endParaRPr b="1" sz="1500">
              <a:solidFill>
                <a:schemeClr val="lt1"/>
              </a:solidFill>
              <a:latin typeface="Roboto"/>
              <a:ea typeface="Roboto"/>
              <a:cs typeface="Roboto"/>
              <a:sym typeface="Roboto"/>
            </a:endParaRPr>
          </a:p>
        </p:txBody>
      </p:sp>
      <p:sp>
        <p:nvSpPr>
          <p:cNvPr id="357" name="Google Shape;357;p48"/>
          <p:cNvSpPr txBox="1"/>
          <p:nvPr/>
        </p:nvSpPr>
        <p:spPr>
          <a:xfrm>
            <a:off x="98250" y="3656125"/>
            <a:ext cx="823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lt1"/>
                </a:solidFill>
                <a:latin typeface="Roboto"/>
                <a:ea typeface="Roboto"/>
                <a:cs typeface="Roboto"/>
                <a:sym typeface="Roboto"/>
              </a:rPr>
              <a:t>SuzieQ</a:t>
            </a:r>
            <a:endParaRPr b="1" sz="1500">
              <a:solidFill>
                <a:schemeClr val="lt1"/>
              </a:solidFill>
              <a:latin typeface="Roboto"/>
              <a:ea typeface="Roboto"/>
              <a:cs typeface="Roboto"/>
              <a:sym typeface="Roboto"/>
            </a:endParaRPr>
          </a:p>
        </p:txBody>
      </p:sp>
      <p:sp>
        <p:nvSpPr>
          <p:cNvPr id="358" name="Google Shape;358;p48"/>
          <p:cNvSpPr txBox="1"/>
          <p:nvPr/>
        </p:nvSpPr>
        <p:spPr>
          <a:xfrm>
            <a:off x="98250" y="4240450"/>
            <a:ext cx="823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lt1"/>
                </a:solidFill>
                <a:latin typeface="Roboto"/>
                <a:ea typeface="Roboto"/>
                <a:cs typeface="Roboto"/>
                <a:sym typeface="Roboto"/>
              </a:rPr>
              <a:t>Kentik</a:t>
            </a:r>
            <a:endParaRPr b="1" sz="1500">
              <a:solidFill>
                <a:schemeClr val="lt1"/>
              </a:solidFill>
              <a:latin typeface="Roboto"/>
              <a:ea typeface="Roboto"/>
              <a:cs typeface="Roboto"/>
              <a:sym typeface="Roboto"/>
            </a:endParaRPr>
          </a:p>
        </p:txBody>
      </p:sp>
      <p:sp>
        <p:nvSpPr>
          <p:cNvPr id="359" name="Google Shape;359;p48"/>
          <p:cNvSpPr/>
          <p:nvPr/>
        </p:nvSpPr>
        <p:spPr>
          <a:xfrm>
            <a:off x="2381250" y="2088900"/>
            <a:ext cx="266700" cy="243900"/>
          </a:xfrm>
          <a:prstGeom prst="ellipse">
            <a:avLst/>
          </a:prstGeom>
          <a:solidFill>
            <a:srgbClr val="E06666"/>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0" name="Google Shape;360;p48"/>
          <p:cNvSpPr/>
          <p:nvPr/>
        </p:nvSpPr>
        <p:spPr>
          <a:xfrm>
            <a:off x="3272788" y="2623250"/>
            <a:ext cx="266700" cy="243900"/>
          </a:xfrm>
          <a:prstGeom prst="ellipse">
            <a:avLst/>
          </a:prstGeom>
          <a:solidFill>
            <a:schemeClr val="accent6"/>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1" name="Google Shape;361;p48"/>
          <p:cNvSpPr txBox="1"/>
          <p:nvPr/>
        </p:nvSpPr>
        <p:spPr>
          <a:xfrm>
            <a:off x="98250" y="3071800"/>
            <a:ext cx="938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lt1"/>
                </a:solidFill>
                <a:latin typeface="Roboto"/>
                <a:ea typeface="Roboto"/>
                <a:cs typeface="Roboto"/>
                <a:sym typeface="Roboto"/>
              </a:rPr>
              <a:t>Grafana</a:t>
            </a:r>
            <a:endParaRPr b="1" sz="1500">
              <a:solidFill>
                <a:schemeClr val="lt1"/>
              </a:solidFill>
              <a:latin typeface="Roboto"/>
              <a:ea typeface="Roboto"/>
              <a:cs typeface="Roboto"/>
              <a:sym typeface="Roboto"/>
            </a:endParaRPr>
          </a:p>
        </p:txBody>
      </p:sp>
      <p:sp>
        <p:nvSpPr>
          <p:cNvPr id="345" name="Google Shape;345;p48"/>
          <p:cNvSpPr/>
          <p:nvPr/>
        </p:nvSpPr>
        <p:spPr>
          <a:xfrm>
            <a:off x="4164313" y="3127088"/>
            <a:ext cx="266700" cy="243900"/>
          </a:xfrm>
          <a:prstGeom prst="ellipse">
            <a:avLst/>
          </a:prstGeom>
          <a:solidFill>
            <a:srgbClr val="F5C518"/>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2" name="Google Shape;362;p48"/>
          <p:cNvSpPr/>
          <p:nvPr/>
        </p:nvSpPr>
        <p:spPr>
          <a:xfrm>
            <a:off x="2381238" y="4326250"/>
            <a:ext cx="266700" cy="243900"/>
          </a:xfrm>
          <a:prstGeom prst="ellipse">
            <a:avLst/>
          </a:prstGeom>
          <a:solidFill>
            <a:srgbClr val="E06666"/>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3" name="Google Shape;363;p48"/>
          <p:cNvSpPr/>
          <p:nvPr/>
        </p:nvSpPr>
        <p:spPr>
          <a:xfrm>
            <a:off x="3272775" y="4326250"/>
            <a:ext cx="266700" cy="243900"/>
          </a:xfrm>
          <a:prstGeom prst="ellipse">
            <a:avLst/>
          </a:prstGeom>
          <a:solidFill>
            <a:schemeClr val="accent6"/>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4" name="Google Shape;364;p48"/>
          <p:cNvSpPr/>
          <p:nvPr/>
        </p:nvSpPr>
        <p:spPr>
          <a:xfrm>
            <a:off x="4164300" y="4326250"/>
            <a:ext cx="266700" cy="243900"/>
          </a:xfrm>
          <a:prstGeom prst="ellipse">
            <a:avLst/>
          </a:prstGeom>
          <a:solidFill>
            <a:srgbClr val="F5C518"/>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5" name="Google Shape;365;p48"/>
          <p:cNvSpPr/>
          <p:nvPr/>
        </p:nvSpPr>
        <p:spPr>
          <a:xfrm>
            <a:off x="2381238" y="3741925"/>
            <a:ext cx="266700" cy="243900"/>
          </a:xfrm>
          <a:prstGeom prst="ellipse">
            <a:avLst/>
          </a:prstGeom>
          <a:solidFill>
            <a:srgbClr val="E06666"/>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6" name="Google Shape;366;p48"/>
          <p:cNvSpPr/>
          <p:nvPr/>
        </p:nvSpPr>
        <p:spPr>
          <a:xfrm>
            <a:off x="3272775" y="3741925"/>
            <a:ext cx="266700" cy="243900"/>
          </a:xfrm>
          <a:prstGeom prst="ellipse">
            <a:avLst/>
          </a:prstGeom>
          <a:solidFill>
            <a:schemeClr val="accent6"/>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367" name="Google Shape;367;p48"/>
          <p:cNvSpPr/>
          <p:nvPr/>
        </p:nvSpPr>
        <p:spPr>
          <a:xfrm>
            <a:off x="4164300" y="3741925"/>
            <a:ext cx="266700" cy="243900"/>
          </a:xfrm>
          <a:prstGeom prst="ellipse">
            <a:avLst/>
          </a:prstGeom>
          <a:solidFill>
            <a:srgbClr val="F5C518"/>
          </a:solidFill>
          <a:ln cap="flat" cmpd="sng" w="9525">
            <a:solidFill>
              <a:srgbClr val="072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pic>
        <p:nvPicPr>
          <p:cNvPr id="368" name="Google Shape;368;p48"/>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369" name="Google Shape;369;p48"/>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Mapping between functional blocks and tools</a:t>
            </a:r>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4" name="Shape 374"/>
        <p:cNvGrpSpPr/>
        <p:nvPr/>
      </p:nvGrpSpPr>
      <p:grpSpPr>
        <a:xfrm>
          <a:off x="0" y="0"/>
          <a:ext cx="0" cy="0"/>
          <a:chOff x="0" y="0"/>
          <a:chExt cx="0" cy="0"/>
        </a:xfrm>
      </p:grpSpPr>
      <p:sp>
        <p:nvSpPr>
          <p:cNvPr id="375" name="Google Shape;375;p49"/>
          <p:cNvSpPr/>
          <p:nvPr/>
        </p:nvSpPr>
        <p:spPr>
          <a:xfrm>
            <a:off x="548640" y="1188720"/>
            <a:ext cx="7772400" cy="27432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D4FF"/>
              </a:buClr>
              <a:buSzPts val="1600"/>
              <a:buFont typeface="Arial"/>
              <a:buNone/>
            </a:pPr>
            <a:r>
              <a:rPr b="1" i="0" lang="en-US" sz="2100" u="none" cap="none" strike="noStrike">
                <a:solidFill>
                  <a:srgbClr val="00D4FF"/>
                </a:solidFill>
                <a:latin typeface="Arial"/>
                <a:ea typeface="Arial"/>
                <a:cs typeface="Arial"/>
                <a:sym typeface="Arial"/>
              </a:rPr>
              <a:t>Do I need to implement all blocks to get started?</a:t>
            </a:r>
            <a:endParaRPr b="0" i="0" sz="21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94A3B8"/>
              </a:buClr>
              <a:buSzPts val="1400"/>
              <a:buFont typeface="Arial"/>
              <a:buNone/>
            </a:pPr>
            <a:r>
              <a:rPr b="0" i="0" lang="en-US" sz="1900" u="none" cap="none" strike="noStrike">
                <a:solidFill>
                  <a:srgbClr val="94A3B8"/>
                </a:solidFill>
                <a:latin typeface="Arial"/>
                <a:ea typeface="Arial"/>
                <a:cs typeface="Arial"/>
                <a:sym typeface="Arial"/>
              </a:rPr>
              <a:t>No, you should only implement what is required for your use case(s)</a:t>
            </a:r>
            <a:endParaRPr b="0" i="0" sz="21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600"/>
              <a:buFont typeface="Calibri"/>
              <a:buNone/>
            </a:pPr>
            <a:r>
              <a:t/>
            </a:r>
            <a:endParaRPr b="0" i="0" sz="21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D4FF"/>
              </a:buClr>
              <a:buSzPts val="1600"/>
              <a:buFont typeface="Arial"/>
              <a:buNone/>
            </a:pPr>
            <a:r>
              <a:rPr b="1" i="0" lang="en-US" sz="2100" u="none" cap="none" strike="noStrike">
                <a:solidFill>
                  <a:srgbClr val="00D4FF"/>
                </a:solidFill>
                <a:latin typeface="Arial"/>
                <a:ea typeface="Arial"/>
                <a:cs typeface="Arial"/>
                <a:sym typeface="Arial"/>
              </a:rPr>
              <a:t>Is there a specific order to get started?</a:t>
            </a:r>
            <a:endParaRPr b="0" i="0" sz="21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94A3B8"/>
              </a:buClr>
              <a:buSzPts val="1400"/>
              <a:buFont typeface="Arial"/>
              <a:buNone/>
            </a:pPr>
            <a:r>
              <a:rPr b="0" i="0" lang="en-US" sz="1900" u="none" cap="none" strike="noStrike">
                <a:solidFill>
                  <a:srgbClr val="94A3B8"/>
                </a:solidFill>
                <a:latin typeface="Arial"/>
                <a:ea typeface="Arial"/>
                <a:cs typeface="Arial"/>
                <a:sym typeface="Arial"/>
              </a:rPr>
              <a:t>No, it really depends on your use case(s).</a:t>
            </a:r>
            <a:endParaRPr b="0" i="0" sz="2100" u="none" cap="none" strike="noStrike">
              <a:solidFill>
                <a:schemeClr val="dk1"/>
              </a:solidFill>
              <a:latin typeface="Calibri"/>
              <a:ea typeface="Calibri"/>
              <a:cs typeface="Calibri"/>
              <a:sym typeface="Calibri"/>
            </a:endParaRPr>
          </a:p>
        </p:txBody>
      </p:sp>
      <p:pic>
        <p:nvPicPr>
          <p:cNvPr id="376" name="Google Shape;376;p49"/>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377" name="Google Shape;377;p49"/>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Where do I start?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2" name="Shape 152"/>
        <p:cNvGrpSpPr/>
        <p:nvPr/>
      </p:nvGrpSpPr>
      <p:grpSpPr>
        <a:xfrm>
          <a:off x="0" y="0"/>
          <a:ext cx="0" cy="0"/>
          <a:chOff x="0" y="0"/>
          <a:chExt cx="0" cy="0"/>
        </a:xfrm>
      </p:grpSpPr>
      <p:sp>
        <p:nvSpPr>
          <p:cNvPr id="153" name="Google Shape;153;p32"/>
          <p:cNvSpPr/>
          <p:nvPr/>
        </p:nvSpPr>
        <p:spPr>
          <a:xfrm>
            <a:off x="365760" y="45720"/>
            <a:ext cx="822960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54" name="Google Shape;154;p32"/>
          <p:cNvSpPr/>
          <p:nvPr/>
        </p:nvSpPr>
        <p:spPr>
          <a:xfrm>
            <a:off x="2560245" y="970030"/>
            <a:ext cx="38406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2200"/>
              <a:buFont typeface="Arial"/>
              <a:buNone/>
            </a:pPr>
            <a:r>
              <a:rPr b="1" lang="en-US" sz="2200">
                <a:solidFill>
                  <a:srgbClr val="F8FAFC"/>
                </a:solidFill>
              </a:rPr>
              <a:t>Pete Crocker</a:t>
            </a:r>
            <a:endParaRPr b="0" i="0" sz="2200" u="none" cap="none" strike="noStrike">
              <a:solidFill>
                <a:schemeClr val="dk1"/>
              </a:solidFill>
              <a:latin typeface="Calibri"/>
              <a:ea typeface="Calibri"/>
              <a:cs typeface="Calibri"/>
              <a:sym typeface="Calibri"/>
            </a:endParaRPr>
          </a:p>
        </p:txBody>
      </p:sp>
      <p:sp>
        <p:nvSpPr>
          <p:cNvPr id="155" name="Google Shape;155;p32"/>
          <p:cNvSpPr/>
          <p:nvPr/>
        </p:nvSpPr>
        <p:spPr>
          <a:xfrm>
            <a:off x="2560245" y="1518670"/>
            <a:ext cx="3840600" cy="731400"/>
          </a:xfrm>
          <a:prstGeom prst="rect">
            <a:avLst/>
          </a:prstGeom>
          <a:noFill/>
          <a:ln>
            <a:noFill/>
          </a:ln>
        </p:spPr>
        <p:txBody>
          <a:bodyPr anchorCtr="0" anchor="ctr" bIns="45700" lIns="91425" spcFirstLastPara="1" rIns="91425" wrap="square" tIns="45700">
            <a:noAutofit/>
          </a:bodyPr>
          <a:lstStyle/>
          <a:p>
            <a:pPr indent="0" lvl="0" marL="0" marR="0" rtl="0" algn="ctr">
              <a:lnSpc>
                <a:spcPct val="130000"/>
              </a:lnSpc>
              <a:spcBef>
                <a:spcPts val="0"/>
              </a:spcBef>
              <a:spcAft>
                <a:spcPts val="0"/>
              </a:spcAft>
              <a:buClr>
                <a:srgbClr val="94A3B8"/>
              </a:buClr>
              <a:buSzPts val="1600"/>
              <a:buFont typeface="Arial"/>
              <a:buNone/>
            </a:pPr>
            <a:r>
              <a:rPr lang="en-US" sz="1600">
                <a:solidFill>
                  <a:srgbClr val="94A3B8"/>
                </a:solidFill>
              </a:rPr>
              <a:t>Director of Solution Architecture</a:t>
            </a:r>
            <a:endParaRPr b="0" i="0" sz="1600" u="none" cap="none" strike="noStrike">
              <a:solidFill>
                <a:schemeClr val="dk1"/>
              </a:solidFill>
              <a:latin typeface="Calibri"/>
              <a:ea typeface="Calibri"/>
              <a:cs typeface="Calibri"/>
              <a:sym typeface="Calibri"/>
            </a:endParaRPr>
          </a:p>
          <a:p>
            <a:pPr indent="0" lvl="0" marL="0" marR="0" rtl="0" algn="ctr">
              <a:lnSpc>
                <a:spcPct val="130000"/>
              </a:lnSpc>
              <a:spcBef>
                <a:spcPts val="0"/>
              </a:spcBef>
              <a:spcAft>
                <a:spcPts val="0"/>
              </a:spcAft>
              <a:buClr>
                <a:srgbClr val="94A3B8"/>
              </a:buClr>
              <a:buSzPts val="1600"/>
              <a:buFont typeface="Arial"/>
              <a:buNone/>
            </a:pPr>
            <a:r>
              <a:rPr b="0" i="0" lang="en-US" sz="1600" u="none" cap="none" strike="noStrike">
                <a:solidFill>
                  <a:srgbClr val="94A3B8"/>
                </a:solidFill>
                <a:latin typeface="Arial"/>
                <a:ea typeface="Arial"/>
                <a:cs typeface="Arial"/>
                <a:sym typeface="Arial"/>
              </a:rPr>
              <a:t>OpsMill</a:t>
            </a:r>
            <a:endParaRPr b="0" i="0" sz="1600" u="none" cap="none" strike="noStrike">
              <a:solidFill>
                <a:schemeClr val="dk1"/>
              </a:solidFill>
              <a:latin typeface="Calibri"/>
              <a:ea typeface="Calibri"/>
              <a:cs typeface="Calibri"/>
              <a:sym typeface="Calibri"/>
            </a:endParaRPr>
          </a:p>
        </p:txBody>
      </p:sp>
      <p:pic>
        <p:nvPicPr>
          <p:cNvPr id="156" name="Google Shape;156;p32"/>
          <p:cNvPicPr preferRelativeResize="0"/>
          <p:nvPr/>
        </p:nvPicPr>
        <p:blipFill>
          <a:blip r:embed="rId3">
            <a:alphaModFix/>
          </a:blip>
          <a:stretch>
            <a:fillRect/>
          </a:stretch>
        </p:blipFill>
        <p:spPr>
          <a:xfrm>
            <a:off x="8322375" y="4295825"/>
            <a:ext cx="640076" cy="640076"/>
          </a:xfrm>
          <a:prstGeom prst="rect">
            <a:avLst/>
          </a:prstGeom>
          <a:noFill/>
          <a:ln>
            <a:noFill/>
          </a:ln>
        </p:spPr>
      </p:pic>
      <p:pic>
        <p:nvPicPr>
          <p:cNvPr id="157" name="Google Shape;157;p32" title="Pete-square500-new-blue.png"/>
          <p:cNvPicPr preferRelativeResize="0"/>
          <p:nvPr/>
        </p:nvPicPr>
        <p:blipFill rotWithShape="1">
          <a:blip r:embed="rId4">
            <a:alphaModFix/>
          </a:blip>
          <a:srcRect b="0" l="4061" r="4070" t="0"/>
          <a:stretch/>
        </p:blipFill>
        <p:spPr>
          <a:xfrm>
            <a:off x="3435800" y="2336275"/>
            <a:ext cx="2089376" cy="2274189"/>
          </a:xfrm>
          <a:prstGeom prst="rect">
            <a:avLst/>
          </a:prstGeom>
          <a:noFill/>
          <a:ln>
            <a:noFill/>
          </a:ln>
        </p:spPr>
      </p:pic>
      <p:sp>
        <p:nvSpPr>
          <p:cNvPr id="158" name="Google Shape;158;p32"/>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About 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2" name="Shape 382"/>
        <p:cNvGrpSpPr/>
        <p:nvPr/>
      </p:nvGrpSpPr>
      <p:grpSpPr>
        <a:xfrm>
          <a:off x="0" y="0"/>
          <a:ext cx="0" cy="0"/>
          <a:chOff x="0" y="0"/>
          <a:chExt cx="0" cy="0"/>
        </a:xfrm>
      </p:grpSpPr>
      <p:pic>
        <p:nvPicPr>
          <p:cNvPr id="383" name="Google Shape;383;p50"/>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384" name="Google Shape;384;p50"/>
          <p:cNvSpPr txBox="1"/>
          <p:nvPr>
            <p:ph type="title"/>
          </p:nvPr>
        </p:nvSpPr>
        <p:spPr>
          <a:xfrm>
            <a:off x="472425" y="1746400"/>
            <a:ext cx="7222800" cy="11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Main functional</a:t>
            </a:r>
            <a:endParaRPr/>
          </a:p>
          <a:p>
            <a:pPr indent="0" lvl="0" marL="0" rtl="0" algn="l">
              <a:spcBef>
                <a:spcPts val="0"/>
              </a:spcBef>
              <a:spcAft>
                <a:spcPts val="0"/>
              </a:spcAft>
              <a:buNone/>
            </a:pPr>
            <a:r>
              <a:rPr lang="en-US"/>
              <a:t>Building blocks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9" name="Shape 389"/>
        <p:cNvGrpSpPr/>
        <p:nvPr/>
      </p:nvGrpSpPr>
      <p:grpSpPr>
        <a:xfrm>
          <a:off x="0" y="0"/>
          <a:ext cx="0" cy="0"/>
          <a:chOff x="0" y="0"/>
          <a:chExt cx="0" cy="0"/>
        </a:xfrm>
      </p:grpSpPr>
      <p:sp>
        <p:nvSpPr>
          <p:cNvPr id="390" name="Google Shape;390;p51"/>
          <p:cNvSpPr/>
          <p:nvPr/>
        </p:nvSpPr>
        <p:spPr>
          <a:xfrm>
            <a:off x="457200" y="1005840"/>
            <a:ext cx="8229600" cy="9144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600"/>
              <a:buFont typeface="Arial"/>
              <a:buNone/>
            </a:pPr>
            <a:r>
              <a:rPr b="0" i="0" lang="en-US" sz="1600" u="none" cap="none" strike="noStrike">
                <a:solidFill>
                  <a:srgbClr val="94A3B8"/>
                </a:solidFill>
                <a:latin typeface="Arial"/>
                <a:ea typeface="Arial"/>
                <a:cs typeface="Arial"/>
                <a:sym typeface="Arial"/>
              </a:rPr>
              <a:t>A </a:t>
            </a:r>
            <a:r>
              <a:rPr b="1" i="0" lang="en-US" sz="1600" u="none" cap="none" strike="noStrike">
                <a:solidFill>
                  <a:srgbClr val="F8FAFC"/>
                </a:solidFill>
                <a:latin typeface="Arial"/>
                <a:ea typeface="Arial"/>
                <a:cs typeface="Arial"/>
                <a:sym typeface="Arial"/>
              </a:rPr>
              <a:t>tool-agnostic function</a:t>
            </a:r>
            <a:r>
              <a:rPr b="0" i="0" lang="en-US" sz="1600" u="none" cap="none" strike="noStrike">
                <a:solidFill>
                  <a:srgbClr val="94A3B8"/>
                </a:solidFill>
                <a:latin typeface="Arial"/>
                <a:ea typeface="Arial"/>
                <a:cs typeface="Arial"/>
                <a:sym typeface="Arial"/>
              </a:rPr>
              <a:t> in the automation system —</a:t>
            </a:r>
            <a:endParaRPr b="0" i="0" sz="1600" u="none" cap="none" strike="noStrike">
              <a:solidFill>
                <a:schemeClr val="dk1"/>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1600"/>
              <a:buFont typeface="Arial"/>
              <a:buNone/>
            </a:pPr>
            <a:r>
              <a:rPr lang="en-US" sz="1600">
                <a:solidFill>
                  <a:srgbClr val="94A3B8"/>
                </a:solidFill>
              </a:rPr>
              <a:t>A</a:t>
            </a:r>
            <a:r>
              <a:rPr b="0" i="0" lang="en-US" sz="1600" u="none" cap="none" strike="noStrike">
                <a:solidFill>
                  <a:srgbClr val="94A3B8"/>
                </a:solidFill>
                <a:latin typeface="Arial"/>
                <a:ea typeface="Arial"/>
                <a:cs typeface="Arial"/>
                <a:sym typeface="Arial"/>
              </a:rPr>
              <a:t> </a:t>
            </a:r>
            <a:r>
              <a:rPr b="1" i="0" lang="en-US" sz="1600" u="none" cap="none" strike="noStrike">
                <a:solidFill>
                  <a:srgbClr val="F8FAFC"/>
                </a:solidFill>
                <a:latin typeface="Arial"/>
                <a:ea typeface="Arial"/>
                <a:cs typeface="Arial"/>
                <a:sym typeface="Arial"/>
              </a:rPr>
              <a:t>chunk of responsibilities</a:t>
            </a:r>
            <a:r>
              <a:rPr b="0" i="0" lang="en-US" sz="1600" u="none" cap="none" strike="noStrike">
                <a:solidFill>
                  <a:srgbClr val="94A3B8"/>
                </a:solidFill>
                <a:latin typeface="Arial"/>
                <a:ea typeface="Arial"/>
                <a:cs typeface="Arial"/>
                <a:sym typeface="Arial"/>
              </a:rPr>
              <a:t> with clear goals, inputs/outputs, and capabilities</a:t>
            </a:r>
            <a:endParaRPr b="0" i="0" sz="1600" u="none" cap="none" strike="noStrike">
              <a:solidFill>
                <a:schemeClr val="dk1"/>
              </a:solidFill>
              <a:latin typeface="Calibri"/>
              <a:ea typeface="Calibri"/>
              <a:cs typeface="Calibri"/>
              <a:sym typeface="Calibri"/>
            </a:endParaRPr>
          </a:p>
        </p:txBody>
      </p:sp>
      <p:sp>
        <p:nvSpPr>
          <p:cNvPr id="391" name="Google Shape;391;p51"/>
          <p:cNvSpPr/>
          <p:nvPr/>
        </p:nvSpPr>
        <p:spPr>
          <a:xfrm>
            <a:off x="457200" y="2286000"/>
            <a:ext cx="265176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1600"/>
              <a:buFont typeface="Arial"/>
              <a:buNone/>
            </a:pPr>
            <a:r>
              <a:rPr b="1" i="0" lang="en-US" sz="2000" u="none" cap="none" strike="noStrike">
                <a:solidFill>
                  <a:srgbClr val="00D4FF"/>
                </a:solidFill>
                <a:latin typeface="Arial"/>
                <a:ea typeface="Arial"/>
                <a:cs typeface="Arial"/>
                <a:sym typeface="Arial"/>
              </a:rPr>
              <a:t>Purpose / Goals</a:t>
            </a:r>
            <a:endParaRPr b="0" i="0" sz="2000" u="none" cap="none" strike="noStrike">
              <a:solidFill>
                <a:schemeClr val="dk1"/>
              </a:solidFill>
              <a:latin typeface="Calibri"/>
              <a:ea typeface="Calibri"/>
              <a:cs typeface="Calibri"/>
              <a:sym typeface="Calibri"/>
            </a:endParaRPr>
          </a:p>
        </p:txBody>
      </p:sp>
      <p:sp>
        <p:nvSpPr>
          <p:cNvPr id="392" name="Google Shape;392;p51"/>
          <p:cNvSpPr/>
          <p:nvPr/>
        </p:nvSpPr>
        <p:spPr>
          <a:xfrm>
            <a:off x="457200" y="2834640"/>
            <a:ext cx="2651760" cy="109728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300"/>
              <a:buFont typeface="Arial"/>
              <a:buNone/>
            </a:pPr>
            <a:r>
              <a:rPr b="0" i="0" lang="en-US" sz="1300" u="none" cap="none" strike="noStrike">
                <a:solidFill>
                  <a:srgbClr val="94A3B8"/>
                </a:solidFill>
                <a:latin typeface="Arial"/>
                <a:ea typeface="Arial"/>
                <a:cs typeface="Arial"/>
                <a:sym typeface="Arial"/>
              </a:rPr>
              <a:t>what outcome it exists to deliver</a:t>
            </a:r>
            <a:endParaRPr b="0" i="0" sz="1300" u="none" cap="none" strike="noStrike">
              <a:solidFill>
                <a:schemeClr val="dk1"/>
              </a:solidFill>
              <a:latin typeface="Calibri"/>
              <a:ea typeface="Calibri"/>
              <a:cs typeface="Calibri"/>
              <a:sym typeface="Calibri"/>
            </a:endParaRPr>
          </a:p>
        </p:txBody>
      </p:sp>
      <p:sp>
        <p:nvSpPr>
          <p:cNvPr id="393" name="Google Shape;393;p51"/>
          <p:cNvSpPr/>
          <p:nvPr/>
        </p:nvSpPr>
        <p:spPr>
          <a:xfrm>
            <a:off x="3337560" y="2286000"/>
            <a:ext cx="265176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1600"/>
              <a:buFont typeface="Arial"/>
              <a:buNone/>
            </a:pPr>
            <a:r>
              <a:rPr b="1" i="0" lang="en-US" sz="2000" u="none" cap="none" strike="noStrike">
                <a:solidFill>
                  <a:srgbClr val="00D4FF"/>
                </a:solidFill>
                <a:latin typeface="Arial"/>
                <a:ea typeface="Arial"/>
                <a:cs typeface="Arial"/>
                <a:sym typeface="Arial"/>
              </a:rPr>
              <a:t>Capabilities</a:t>
            </a:r>
            <a:endParaRPr b="0" i="0" sz="2000" u="none" cap="none" strike="noStrike">
              <a:solidFill>
                <a:schemeClr val="dk1"/>
              </a:solidFill>
              <a:latin typeface="Calibri"/>
              <a:ea typeface="Calibri"/>
              <a:cs typeface="Calibri"/>
              <a:sym typeface="Calibri"/>
            </a:endParaRPr>
          </a:p>
        </p:txBody>
      </p:sp>
      <p:sp>
        <p:nvSpPr>
          <p:cNvPr id="394" name="Google Shape;394;p51"/>
          <p:cNvSpPr/>
          <p:nvPr/>
        </p:nvSpPr>
        <p:spPr>
          <a:xfrm>
            <a:off x="3337560" y="2834640"/>
            <a:ext cx="2651760" cy="109728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300"/>
              <a:buFont typeface="Arial"/>
              <a:buNone/>
            </a:pPr>
            <a:r>
              <a:rPr b="0" i="0" lang="en-US" sz="1300" u="none" cap="none" strike="noStrike">
                <a:solidFill>
                  <a:srgbClr val="94A3B8"/>
                </a:solidFill>
                <a:latin typeface="Arial"/>
                <a:ea typeface="Arial"/>
                <a:cs typeface="Arial"/>
                <a:sym typeface="Arial"/>
              </a:rPr>
              <a:t>expressed as MUST / SHOULD / MAY (requirements, not products)</a:t>
            </a:r>
            <a:endParaRPr b="0" i="0" sz="1300" u="none" cap="none" strike="noStrike">
              <a:solidFill>
                <a:schemeClr val="dk1"/>
              </a:solidFill>
              <a:latin typeface="Calibri"/>
              <a:ea typeface="Calibri"/>
              <a:cs typeface="Calibri"/>
              <a:sym typeface="Calibri"/>
            </a:endParaRPr>
          </a:p>
        </p:txBody>
      </p:sp>
      <p:sp>
        <p:nvSpPr>
          <p:cNvPr id="395" name="Google Shape;395;p51"/>
          <p:cNvSpPr/>
          <p:nvPr/>
        </p:nvSpPr>
        <p:spPr>
          <a:xfrm>
            <a:off x="6217920" y="2286000"/>
            <a:ext cx="265176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1600"/>
              <a:buFont typeface="Arial"/>
              <a:buNone/>
            </a:pPr>
            <a:r>
              <a:rPr b="1" i="0" lang="en-US" sz="2000" u="none" cap="none" strike="noStrike">
                <a:solidFill>
                  <a:srgbClr val="00D4FF"/>
                </a:solidFill>
                <a:latin typeface="Arial"/>
                <a:ea typeface="Arial"/>
                <a:cs typeface="Arial"/>
                <a:sym typeface="Arial"/>
              </a:rPr>
              <a:t>Boundaries</a:t>
            </a:r>
            <a:endParaRPr b="0" i="0" sz="2000" u="none" cap="none" strike="noStrike">
              <a:solidFill>
                <a:schemeClr val="dk1"/>
              </a:solidFill>
              <a:latin typeface="Calibri"/>
              <a:ea typeface="Calibri"/>
              <a:cs typeface="Calibri"/>
              <a:sym typeface="Calibri"/>
            </a:endParaRPr>
          </a:p>
        </p:txBody>
      </p:sp>
      <p:sp>
        <p:nvSpPr>
          <p:cNvPr id="396" name="Google Shape;396;p51"/>
          <p:cNvSpPr/>
          <p:nvPr/>
        </p:nvSpPr>
        <p:spPr>
          <a:xfrm>
            <a:off x="6217920" y="2834640"/>
            <a:ext cx="2651760" cy="109728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300"/>
              <a:buFont typeface="Arial"/>
              <a:buNone/>
            </a:pPr>
            <a:r>
              <a:rPr b="0" i="0" lang="en-US" sz="1300" u="none" cap="none" strike="noStrike">
                <a:solidFill>
                  <a:srgbClr val="94A3B8"/>
                </a:solidFill>
                <a:latin typeface="Arial"/>
                <a:ea typeface="Arial"/>
                <a:cs typeface="Arial"/>
                <a:sym typeface="Arial"/>
              </a:rPr>
              <a:t>what it does and what it does not do (inputs → outputs)</a:t>
            </a:r>
            <a:endParaRPr b="0" i="0" sz="1300" u="none" cap="none" strike="noStrike">
              <a:solidFill>
                <a:schemeClr val="dk1"/>
              </a:solidFill>
              <a:latin typeface="Calibri"/>
              <a:ea typeface="Calibri"/>
              <a:cs typeface="Calibri"/>
              <a:sym typeface="Calibri"/>
            </a:endParaRPr>
          </a:p>
        </p:txBody>
      </p:sp>
      <p:pic>
        <p:nvPicPr>
          <p:cNvPr id="397" name="Google Shape;397;p51"/>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398" name="Google Shape;398;p51"/>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defines a functional building block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3" name="Shape 403"/>
        <p:cNvGrpSpPr/>
        <p:nvPr/>
      </p:nvGrpSpPr>
      <p:grpSpPr>
        <a:xfrm>
          <a:off x="0" y="0"/>
          <a:ext cx="0" cy="0"/>
          <a:chOff x="0" y="0"/>
          <a:chExt cx="0" cy="0"/>
        </a:xfrm>
      </p:grpSpPr>
      <p:sp>
        <p:nvSpPr>
          <p:cNvPr id="404" name="Google Shape;404;p52"/>
          <p:cNvSpPr/>
          <p:nvPr/>
        </p:nvSpPr>
        <p:spPr>
          <a:xfrm>
            <a:off x="0" y="0"/>
            <a:ext cx="73200" cy="5143500"/>
          </a:xfrm>
          <a:prstGeom prst="rect">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05" name="Google Shape;405;p52"/>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406" name="Google Shape;406;p52"/>
          <p:cNvSpPr/>
          <p:nvPr/>
        </p:nvSpPr>
        <p:spPr>
          <a:xfrm>
            <a:off x="457200" y="914400"/>
            <a:ext cx="3657600" cy="3200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6D2E"/>
              </a:buClr>
              <a:buSzPts val="4800"/>
              <a:buFont typeface="Arial"/>
              <a:buNone/>
            </a:pPr>
            <a:r>
              <a:rPr b="1" i="0" lang="en-US" sz="4800" u="none" cap="none" strike="noStrike">
                <a:solidFill>
                  <a:srgbClr val="FF6D2E"/>
                </a:solidFill>
                <a:latin typeface="Arial"/>
                <a:ea typeface="Arial"/>
                <a:cs typeface="Arial"/>
                <a:sym typeface="Arial"/>
              </a:rPr>
              <a:t>Intent</a:t>
            </a:r>
            <a:endParaRPr b="0" i="0" sz="4800" u="none" cap="none" strike="noStrike">
              <a:solidFill>
                <a:schemeClr val="dk1"/>
              </a:solidFill>
              <a:latin typeface="Calibri"/>
              <a:ea typeface="Calibri"/>
              <a:cs typeface="Calibri"/>
              <a:sym typeface="Calibri"/>
            </a:endParaRPr>
          </a:p>
        </p:txBody>
      </p:sp>
      <p:pic>
        <p:nvPicPr>
          <p:cNvPr id="407" name="Google Shape;407;p52"/>
          <p:cNvPicPr preferRelativeResize="0"/>
          <p:nvPr/>
        </p:nvPicPr>
        <p:blipFill rotWithShape="1">
          <a:blip r:embed="rId4">
            <a:alphaModFix/>
          </a:blip>
          <a:srcRect b="0" l="3807" r="4458" t="10482"/>
          <a:stretch/>
        </p:blipFill>
        <p:spPr>
          <a:xfrm>
            <a:off x="4800525" y="1156350"/>
            <a:ext cx="3982331" cy="2590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2" name="Shape 412"/>
        <p:cNvGrpSpPr/>
        <p:nvPr/>
      </p:nvGrpSpPr>
      <p:grpSpPr>
        <a:xfrm>
          <a:off x="0" y="0"/>
          <a:ext cx="0" cy="0"/>
          <a:chOff x="0" y="0"/>
          <a:chExt cx="0" cy="0"/>
        </a:xfrm>
      </p:grpSpPr>
      <p:sp>
        <p:nvSpPr>
          <p:cNvPr id="413" name="Google Shape;413;p53"/>
          <p:cNvSpPr/>
          <p:nvPr/>
        </p:nvSpPr>
        <p:spPr>
          <a:xfrm>
            <a:off x="0" y="0"/>
            <a:ext cx="73200" cy="5143500"/>
          </a:xfrm>
          <a:prstGeom prst="rect">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4" name="Google Shape;414;p53"/>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415" name="Google Shape;415;p53"/>
          <p:cNvSpPr/>
          <p:nvPr/>
        </p:nvSpPr>
        <p:spPr>
          <a:xfrm>
            <a:off x="457200" y="1371600"/>
            <a:ext cx="3474600" cy="228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6D2E"/>
              </a:buClr>
              <a:buSzPts val="4400"/>
              <a:buFont typeface="Arial"/>
              <a:buNone/>
            </a:pPr>
            <a:r>
              <a:rPr b="1" i="0" lang="en-US" sz="4400" u="none" cap="none" strike="noStrike">
                <a:solidFill>
                  <a:srgbClr val="FF6D2E"/>
                </a:solidFill>
                <a:latin typeface="Arial"/>
                <a:ea typeface="Arial"/>
                <a:cs typeface="Arial"/>
                <a:sym typeface="Arial"/>
              </a:rPr>
              <a:t>Intent</a:t>
            </a:r>
            <a:endParaRPr b="0" i="0" sz="4400" u="none" cap="none" strike="noStrike">
              <a:solidFill>
                <a:schemeClr val="dk1"/>
              </a:solidFill>
              <a:latin typeface="Calibri"/>
              <a:ea typeface="Calibri"/>
              <a:cs typeface="Calibri"/>
              <a:sym typeface="Calibri"/>
            </a:endParaRPr>
          </a:p>
        </p:txBody>
      </p:sp>
      <p:sp>
        <p:nvSpPr>
          <p:cNvPr id="416" name="Google Shape;416;p53"/>
          <p:cNvSpPr/>
          <p:nvPr/>
        </p:nvSpPr>
        <p:spPr>
          <a:xfrm>
            <a:off x="4389120" y="1097280"/>
            <a:ext cx="4389000" cy="27432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2000"/>
              <a:buFont typeface="Arial"/>
              <a:buNone/>
            </a:pPr>
            <a:r>
              <a:rPr b="0" i="1" lang="en-US" sz="2000" u="none" cap="none" strike="noStrike">
                <a:solidFill>
                  <a:srgbClr val="94A3B8"/>
                </a:solidFill>
                <a:latin typeface="Arial"/>
                <a:ea typeface="Arial"/>
                <a:cs typeface="Arial"/>
                <a:sym typeface="Arial"/>
              </a:rPr>
              <a:t>Defines the logic to handle and the persistence layer to store the desired state of the network, including both configuration and operational expectations.</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1" name="Shape 421"/>
        <p:cNvGrpSpPr/>
        <p:nvPr/>
      </p:nvGrpSpPr>
      <p:grpSpPr>
        <a:xfrm>
          <a:off x="0" y="0"/>
          <a:ext cx="0" cy="0"/>
          <a:chOff x="0" y="0"/>
          <a:chExt cx="0" cy="0"/>
        </a:xfrm>
      </p:grpSpPr>
      <p:sp>
        <p:nvSpPr>
          <p:cNvPr id="422" name="Google Shape;422;p54"/>
          <p:cNvSpPr/>
          <p:nvPr/>
        </p:nvSpPr>
        <p:spPr>
          <a:xfrm>
            <a:off x="0" y="0"/>
            <a:ext cx="73200" cy="5143500"/>
          </a:xfrm>
          <a:prstGeom prst="rect">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4"/>
          <p:cNvSpPr/>
          <p:nvPr/>
        </p:nvSpPr>
        <p:spPr>
          <a:xfrm>
            <a:off x="457200" y="914400"/>
            <a:ext cx="4114800" cy="3200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3200"/>
              <a:buFont typeface="Arial"/>
              <a:buNone/>
            </a:pPr>
            <a:r>
              <a:rPr b="1" i="0" lang="en-US" sz="3200" u="none" cap="none" strike="noStrike">
                <a:solidFill>
                  <a:srgbClr val="F8FAFC"/>
                </a:solidFill>
                <a:latin typeface="Arial"/>
                <a:ea typeface="Arial"/>
                <a:cs typeface="Arial"/>
                <a:sym typeface="Arial"/>
              </a:rPr>
              <a:t>Source of Truth  </a:t>
            </a:r>
            <a:r>
              <a:rPr b="0" i="0" lang="en-US" sz="3200" u="none" cap="none" strike="noStrike">
                <a:solidFill>
                  <a:srgbClr val="F43F5E"/>
                </a:solidFill>
                <a:latin typeface="Arial"/>
                <a:ea typeface="Arial"/>
                <a:cs typeface="Arial"/>
                <a:sym typeface="Arial"/>
              </a:rPr>
              <a:t>✘</a:t>
            </a:r>
            <a:endParaRPr b="0" i="0" sz="3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200"/>
              <a:buFont typeface="Calibri"/>
              <a:buNone/>
            </a:pPr>
            <a:r>
              <a:t/>
            </a:r>
            <a:endParaRPr b="0" i="0" sz="3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8FAFC"/>
              </a:buClr>
              <a:buSzPts val="3200"/>
              <a:buFont typeface="Arial"/>
              <a:buNone/>
            </a:pPr>
            <a:r>
              <a:rPr b="1" i="0" lang="en-US" sz="3200" u="none" cap="none" strike="noStrike">
                <a:solidFill>
                  <a:srgbClr val="F8FAFC"/>
                </a:solidFill>
                <a:latin typeface="Arial"/>
                <a:ea typeface="Arial"/>
                <a:cs typeface="Arial"/>
                <a:sym typeface="Arial"/>
              </a:rPr>
              <a:t>Intent  </a:t>
            </a:r>
            <a:r>
              <a:rPr b="0" i="0" lang="en-US" sz="3200" u="none" cap="none" strike="noStrike">
                <a:solidFill>
                  <a:srgbClr val="00E676"/>
                </a:solidFill>
                <a:latin typeface="Arial"/>
                <a:ea typeface="Arial"/>
                <a:cs typeface="Arial"/>
                <a:sym typeface="Arial"/>
              </a:rPr>
              <a:t>✔</a:t>
            </a:r>
            <a:endParaRPr b="0" i="0" sz="3200" u="none" cap="none" strike="noStrike">
              <a:solidFill>
                <a:schemeClr val="dk1"/>
              </a:solidFill>
              <a:latin typeface="Calibri"/>
              <a:ea typeface="Calibri"/>
              <a:cs typeface="Calibri"/>
              <a:sym typeface="Calibri"/>
            </a:endParaRPr>
          </a:p>
        </p:txBody>
      </p:sp>
      <p:sp>
        <p:nvSpPr>
          <p:cNvPr id="424" name="Google Shape;424;p54"/>
          <p:cNvSpPr/>
          <p:nvPr/>
        </p:nvSpPr>
        <p:spPr>
          <a:xfrm>
            <a:off x="4754880" y="1097280"/>
            <a:ext cx="39318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700"/>
              <a:buFont typeface="Arial"/>
              <a:buNone/>
            </a:pPr>
            <a:r>
              <a:rPr b="0" i="1" lang="en-US" sz="1700" u="none" cap="none" strike="noStrike">
                <a:solidFill>
                  <a:srgbClr val="94A3B8"/>
                </a:solidFill>
                <a:latin typeface="Arial"/>
                <a:ea typeface="Arial"/>
                <a:cs typeface="Arial"/>
                <a:sym typeface="Arial"/>
              </a:rPr>
              <a:t>Source of Truth has been the root cause of many misunderstandings within our industry.</a:t>
            </a:r>
            <a:endParaRPr b="0" i="0" sz="1700" u="none" cap="none" strike="noStrike">
              <a:solidFill>
                <a:schemeClr val="dk1"/>
              </a:solidFill>
              <a:latin typeface="Calibri"/>
              <a:ea typeface="Calibri"/>
              <a:cs typeface="Calibri"/>
              <a:sym typeface="Calibri"/>
            </a:endParaRPr>
          </a:p>
        </p:txBody>
      </p:sp>
      <p:sp>
        <p:nvSpPr>
          <p:cNvPr id="425" name="Google Shape;425;p54"/>
          <p:cNvSpPr/>
          <p:nvPr/>
        </p:nvSpPr>
        <p:spPr>
          <a:xfrm>
            <a:off x="4754880" y="2926080"/>
            <a:ext cx="393180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E676"/>
              </a:buClr>
              <a:buSzPts val="1700"/>
              <a:buFont typeface="Arial"/>
              <a:buNone/>
            </a:pPr>
            <a:r>
              <a:rPr b="0" i="1" lang="en-US" sz="1700" u="none" cap="none" strike="noStrike">
                <a:solidFill>
                  <a:srgbClr val="00E676"/>
                </a:solidFill>
                <a:latin typeface="Arial"/>
                <a:ea typeface="Arial"/>
                <a:cs typeface="Arial"/>
                <a:sym typeface="Arial"/>
              </a:rPr>
              <a:t>Intent is meant to provide a more accurate definition</a:t>
            </a:r>
            <a:endParaRPr b="0" i="0" sz="1700" u="none" cap="none" strike="noStrike">
              <a:solidFill>
                <a:schemeClr val="dk1"/>
              </a:solidFill>
              <a:latin typeface="Calibri"/>
              <a:ea typeface="Calibri"/>
              <a:cs typeface="Calibri"/>
              <a:sym typeface="Calibri"/>
            </a:endParaRPr>
          </a:p>
        </p:txBody>
      </p:sp>
      <p:pic>
        <p:nvPicPr>
          <p:cNvPr descr="preencoded.png" id="426" name="Google Shape;426;p54"/>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0A0A"/>
        </a:solidFill>
      </p:bgPr>
    </p:bg>
    <p:spTree>
      <p:nvGrpSpPr>
        <p:cNvPr id="431" name="Shape 431"/>
        <p:cNvGrpSpPr/>
        <p:nvPr/>
      </p:nvGrpSpPr>
      <p:grpSpPr>
        <a:xfrm>
          <a:off x="0" y="0"/>
          <a:ext cx="0" cy="0"/>
          <a:chOff x="0" y="0"/>
          <a:chExt cx="0" cy="0"/>
        </a:xfrm>
      </p:grpSpPr>
      <p:sp>
        <p:nvSpPr>
          <p:cNvPr id="432" name="Google Shape;432;p55"/>
          <p:cNvSpPr/>
          <p:nvPr/>
        </p:nvSpPr>
        <p:spPr>
          <a:xfrm>
            <a:off x="0" y="0"/>
            <a:ext cx="9144000" cy="7773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5"/>
          <p:cNvSpPr/>
          <p:nvPr/>
        </p:nvSpPr>
        <p:spPr>
          <a:xfrm>
            <a:off x="0" y="749808"/>
            <a:ext cx="9144000" cy="36600"/>
          </a:xfrm>
          <a:prstGeom prst="rect">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4" name="Google Shape;434;p55"/>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435" name="Google Shape;435;p55"/>
          <p:cNvSpPr/>
          <p:nvPr/>
        </p:nvSpPr>
        <p:spPr>
          <a:xfrm>
            <a:off x="1323450" y="10974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5"/>
          <p:cNvSpPr/>
          <p:nvPr/>
        </p:nvSpPr>
        <p:spPr>
          <a:xfrm>
            <a:off x="1323450" y="10974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Inventory</a:t>
            </a:r>
            <a:endParaRPr b="1" i="0" u="none" cap="none" strike="noStrike">
              <a:solidFill>
                <a:schemeClr val="dk1"/>
              </a:solidFill>
              <a:latin typeface="Calibri"/>
              <a:ea typeface="Calibri"/>
              <a:cs typeface="Calibri"/>
              <a:sym typeface="Calibri"/>
            </a:endParaRPr>
          </a:p>
        </p:txBody>
      </p:sp>
      <p:sp>
        <p:nvSpPr>
          <p:cNvPr id="437" name="Google Shape;437;p55"/>
          <p:cNvSpPr/>
          <p:nvPr/>
        </p:nvSpPr>
        <p:spPr>
          <a:xfrm>
            <a:off x="3426570" y="10974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5"/>
          <p:cNvSpPr/>
          <p:nvPr/>
        </p:nvSpPr>
        <p:spPr>
          <a:xfrm>
            <a:off x="3426570" y="10974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Cabling / Topology</a:t>
            </a:r>
            <a:endParaRPr b="1" i="0" u="none" cap="none" strike="noStrike">
              <a:solidFill>
                <a:schemeClr val="dk1"/>
              </a:solidFill>
              <a:latin typeface="Calibri"/>
              <a:ea typeface="Calibri"/>
              <a:cs typeface="Calibri"/>
              <a:sym typeface="Calibri"/>
            </a:endParaRPr>
          </a:p>
        </p:txBody>
      </p:sp>
      <p:sp>
        <p:nvSpPr>
          <p:cNvPr id="439" name="Google Shape;439;p55"/>
          <p:cNvSpPr/>
          <p:nvPr/>
        </p:nvSpPr>
        <p:spPr>
          <a:xfrm>
            <a:off x="5529690" y="10974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5"/>
          <p:cNvSpPr/>
          <p:nvPr/>
        </p:nvSpPr>
        <p:spPr>
          <a:xfrm>
            <a:off x="5529690" y="10974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DCIM</a:t>
            </a:r>
            <a:endParaRPr b="1" i="0" u="none" cap="none" strike="noStrike">
              <a:solidFill>
                <a:schemeClr val="dk1"/>
              </a:solidFill>
              <a:latin typeface="Calibri"/>
              <a:ea typeface="Calibri"/>
              <a:cs typeface="Calibri"/>
              <a:sym typeface="Calibri"/>
            </a:endParaRPr>
          </a:p>
        </p:txBody>
      </p:sp>
      <p:sp>
        <p:nvSpPr>
          <p:cNvPr id="441" name="Google Shape;441;p55"/>
          <p:cNvSpPr/>
          <p:nvPr/>
        </p:nvSpPr>
        <p:spPr>
          <a:xfrm>
            <a:off x="1323450" y="20118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5"/>
          <p:cNvSpPr/>
          <p:nvPr/>
        </p:nvSpPr>
        <p:spPr>
          <a:xfrm>
            <a:off x="1323450" y="20118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Circuit</a:t>
            </a:r>
            <a:endParaRPr b="1" i="0" u="none" cap="none" strike="noStrike">
              <a:solidFill>
                <a:schemeClr val="dk1"/>
              </a:solidFill>
              <a:latin typeface="Calibri"/>
              <a:ea typeface="Calibri"/>
              <a:cs typeface="Calibri"/>
              <a:sym typeface="Calibri"/>
            </a:endParaRPr>
          </a:p>
        </p:txBody>
      </p:sp>
      <p:sp>
        <p:nvSpPr>
          <p:cNvPr id="443" name="Google Shape;443;p55"/>
          <p:cNvSpPr/>
          <p:nvPr/>
        </p:nvSpPr>
        <p:spPr>
          <a:xfrm>
            <a:off x="3426570" y="20118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5"/>
          <p:cNvSpPr/>
          <p:nvPr/>
        </p:nvSpPr>
        <p:spPr>
          <a:xfrm>
            <a:off x="3426570" y="20118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IPAM</a:t>
            </a:r>
            <a:endParaRPr b="1" i="0" u="none" cap="none" strike="noStrike">
              <a:solidFill>
                <a:schemeClr val="dk1"/>
              </a:solidFill>
              <a:latin typeface="Calibri"/>
              <a:ea typeface="Calibri"/>
              <a:cs typeface="Calibri"/>
              <a:sym typeface="Calibri"/>
            </a:endParaRPr>
          </a:p>
        </p:txBody>
      </p:sp>
      <p:sp>
        <p:nvSpPr>
          <p:cNvPr id="445" name="Google Shape;445;p55"/>
          <p:cNvSpPr/>
          <p:nvPr/>
        </p:nvSpPr>
        <p:spPr>
          <a:xfrm>
            <a:off x="5529690" y="20118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5"/>
          <p:cNvSpPr/>
          <p:nvPr/>
        </p:nvSpPr>
        <p:spPr>
          <a:xfrm>
            <a:off x="5529690" y="20118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Roles/Statuses</a:t>
            </a:r>
            <a:endParaRPr b="1" i="0" u="none" cap="none" strike="noStrike">
              <a:solidFill>
                <a:schemeClr val="dk1"/>
              </a:solidFill>
              <a:latin typeface="Calibri"/>
              <a:ea typeface="Calibri"/>
              <a:cs typeface="Calibri"/>
              <a:sym typeface="Calibri"/>
            </a:endParaRPr>
          </a:p>
        </p:txBody>
      </p:sp>
      <p:sp>
        <p:nvSpPr>
          <p:cNvPr id="447" name="Google Shape;447;p55"/>
          <p:cNvSpPr/>
          <p:nvPr/>
        </p:nvSpPr>
        <p:spPr>
          <a:xfrm>
            <a:off x="1323450" y="29262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5"/>
          <p:cNvSpPr/>
          <p:nvPr/>
        </p:nvSpPr>
        <p:spPr>
          <a:xfrm>
            <a:off x="1323450" y="29262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Configuration</a:t>
            </a:r>
            <a:endParaRPr b="1" i="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Templates</a:t>
            </a:r>
            <a:endParaRPr b="1" i="0" u="none" cap="none" strike="noStrike">
              <a:solidFill>
                <a:schemeClr val="dk1"/>
              </a:solidFill>
              <a:latin typeface="Calibri"/>
              <a:ea typeface="Calibri"/>
              <a:cs typeface="Calibri"/>
              <a:sym typeface="Calibri"/>
            </a:endParaRPr>
          </a:p>
        </p:txBody>
      </p:sp>
      <p:sp>
        <p:nvSpPr>
          <p:cNvPr id="449" name="Google Shape;449;p55"/>
          <p:cNvSpPr/>
          <p:nvPr/>
        </p:nvSpPr>
        <p:spPr>
          <a:xfrm>
            <a:off x="3426570" y="29262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5"/>
          <p:cNvSpPr/>
          <p:nvPr/>
        </p:nvSpPr>
        <p:spPr>
          <a:xfrm>
            <a:off x="3426570" y="29262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Routing</a:t>
            </a:r>
            <a:endParaRPr b="1" i="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Information</a:t>
            </a:r>
            <a:endParaRPr b="1" i="0" u="none" cap="none" strike="noStrike">
              <a:solidFill>
                <a:schemeClr val="dk1"/>
              </a:solidFill>
              <a:latin typeface="Calibri"/>
              <a:ea typeface="Calibri"/>
              <a:cs typeface="Calibri"/>
              <a:sym typeface="Calibri"/>
            </a:endParaRPr>
          </a:p>
        </p:txBody>
      </p:sp>
      <p:sp>
        <p:nvSpPr>
          <p:cNvPr id="451" name="Google Shape;451;p55"/>
          <p:cNvSpPr/>
          <p:nvPr/>
        </p:nvSpPr>
        <p:spPr>
          <a:xfrm>
            <a:off x="5529690" y="2926205"/>
            <a:ext cx="1828800" cy="731400"/>
          </a:xfrm>
          <a:prstGeom prst="roundRect">
            <a:avLst>
              <a:gd fmla="val 10000" name="adj"/>
            </a:avLst>
          </a:prstGeom>
          <a:solidFill>
            <a:srgbClr val="111111"/>
          </a:solidFill>
          <a:ln cap="flat" cmpd="sng" w="12700">
            <a:solidFill>
              <a:srgbClr val="FF6D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5"/>
          <p:cNvSpPr/>
          <p:nvPr/>
        </p:nvSpPr>
        <p:spPr>
          <a:xfrm>
            <a:off x="5529690" y="2926205"/>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u="none" cap="none" strike="noStrike">
                <a:solidFill>
                  <a:srgbClr val="F8FAFC"/>
                </a:solidFill>
              </a:rPr>
              <a:t>Services</a:t>
            </a:r>
            <a:endParaRPr b="1" i="0" u="none" cap="none" strike="noStrike">
              <a:solidFill>
                <a:schemeClr val="dk1"/>
              </a:solidFill>
              <a:latin typeface="Calibri"/>
              <a:ea typeface="Calibri"/>
              <a:cs typeface="Calibri"/>
              <a:sym typeface="Calibri"/>
            </a:endParaRPr>
          </a:p>
        </p:txBody>
      </p:sp>
      <p:sp>
        <p:nvSpPr>
          <p:cNvPr id="453" name="Google Shape;453;p55"/>
          <p:cNvSpPr/>
          <p:nvPr/>
        </p:nvSpPr>
        <p:spPr>
          <a:xfrm>
            <a:off x="1140575" y="3963025"/>
            <a:ext cx="6400800" cy="7314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FF6D2E"/>
              </a:buClr>
              <a:buSzPts val="1800"/>
              <a:buFont typeface="Arial"/>
              <a:buNone/>
            </a:pPr>
            <a:r>
              <a:rPr b="1" i="0" lang="en-US" sz="1800" u="none" cap="none" strike="noStrike">
                <a:solidFill>
                  <a:srgbClr val="FF6D2E"/>
                </a:solidFill>
                <a:latin typeface="Arial"/>
                <a:ea typeface="Arial"/>
                <a:cs typeface="Arial"/>
                <a:sym typeface="Arial"/>
              </a:rPr>
              <a:t>What do you need to rebuild it</a:t>
            </a:r>
            <a:endParaRPr b="0" i="0" sz="18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FF6D2E"/>
              </a:buClr>
              <a:buSzPts val="1800"/>
              <a:buFont typeface="Arial"/>
              <a:buNone/>
            </a:pPr>
            <a:r>
              <a:rPr b="1" i="0" lang="en-US" sz="1800" u="none" cap="none" strike="noStrike">
                <a:solidFill>
                  <a:srgbClr val="FF6D2E"/>
                </a:solidFill>
                <a:latin typeface="Arial"/>
                <a:ea typeface="Arial"/>
                <a:cs typeface="Arial"/>
                <a:sym typeface="Arial"/>
              </a:rPr>
              <a:t>if the network was completely lost?</a:t>
            </a:r>
            <a:endParaRPr b="0" i="0" sz="1800" u="none" cap="none" strike="noStrike">
              <a:solidFill>
                <a:schemeClr val="dk1"/>
              </a:solidFill>
              <a:latin typeface="Calibri"/>
              <a:ea typeface="Calibri"/>
              <a:cs typeface="Calibri"/>
              <a:sym typeface="Calibri"/>
            </a:endParaRPr>
          </a:p>
        </p:txBody>
      </p:sp>
      <p:sp>
        <p:nvSpPr>
          <p:cNvPr id="454" name="Google Shape;454;p55"/>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Intent - Introduction</a:t>
            </a:r>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9" name="Shape 459"/>
        <p:cNvGrpSpPr/>
        <p:nvPr/>
      </p:nvGrpSpPr>
      <p:grpSpPr>
        <a:xfrm>
          <a:off x="0" y="0"/>
          <a:ext cx="0" cy="0"/>
          <a:chOff x="0" y="0"/>
          <a:chExt cx="0" cy="0"/>
        </a:xfrm>
      </p:grpSpPr>
      <p:pic>
        <p:nvPicPr>
          <p:cNvPr id="460" name="Google Shape;460;p56"/>
          <p:cNvPicPr preferRelativeResize="0"/>
          <p:nvPr/>
        </p:nvPicPr>
        <p:blipFill>
          <a:blip r:embed="rId3">
            <a:alphaModFix/>
          </a:blip>
          <a:stretch>
            <a:fillRect/>
          </a:stretch>
        </p:blipFill>
        <p:spPr>
          <a:xfrm>
            <a:off x="1386887" y="841875"/>
            <a:ext cx="6370224" cy="4246826"/>
          </a:xfrm>
          <a:prstGeom prst="rect">
            <a:avLst/>
          </a:prstGeom>
          <a:noFill/>
          <a:ln>
            <a:noFill/>
          </a:ln>
        </p:spPr>
      </p:pic>
      <p:pic>
        <p:nvPicPr>
          <p:cNvPr id="461" name="Google Shape;461;p56"/>
          <p:cNvPicPr preferRelativeResize="0"/>
          <p:nvPr/>
        </p:nvPicPr>
        <p:blipFill>
          <a:blip r:embed="rId4">
            <a:alphaModFix/>
          </a:blip>
          <a:stretch>
            <a:fillRect/>
          </a:stretch>
        </p:blipFill>
        <p:spPr>
          <a:xfrm>
            <a:off x="8322375" y="4295825"/>
            <a:ext cx="640076" cy="640076"/>
          </a:xfrm>
          <a:prstGeom prst="rect">
            <a:avLst/>
          </a:prstGeom>
          <a:noFill/>
          <a:ln>
            <a:noFill/>
          </a:ln>
        </p:spPr>
      </p:pic>
      <p:sp>
        <p:nvSpPr>
          <p:cNvPr id="462" name="Google Shape;462;p56"/>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Why do we need the Intent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0A0A"/>
        </a:solidFill>
      </p:bgPr>
    </p:bg>
    <p:spTree>
      <p:nvGrpSpPr>
        <p:cNvPr id="467" name="Shape 467"/>
        <p:cNvGrpSpPr/>
        <p:nvPr/>
      </p:nvGrpSpPr>
      <p:grpSpPr>
        <a:xfrm>
          <a:off x="0" y="0"/>
          <a:ext cx="0" cy="0"/>
          <a:chOff x="0" y="0"/>
          <a:chExt cx="0" cy="0"/>
        </a:xfrm>
      </p:grpSpPr>
      <p:sp>
        <p:nvSpPr>
          <p:cNvPr id="468" name="Google Shape;468;p57"/>
          <p:cNvSpPr/>
          <p:nvPr/>
        </p:nvSpPr>
        <p:spPr>
          <a:xfrm>
            <a:off x="0" y="0"/>
            <a:ext cx="9144000" cy="7773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7"/>
          <p:cNvSpPr/>
          <p:nvPr/>
        </p:nvSpPr>
        <p:spPr>
          <a:xfrm>
            <a:off x="0" y="749808"/>
            <a:ext cx="9144000" cy="36600"/>
          </a:xfrm>
          <a:prstGeom prst="rect">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0" name="Google Shape;470;p57"/>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471" name="Google Shape;471;p57"/>
          <p:cNvSpPr/>
          <p:nvPr/>
        </p:nvSpPr>
        <p:spPr>
          <a:xfrm>
            <a:off x="365760" y="1005840"/>
            <a:ext cx="3931800" cy="1463100"/>
          </a:xfrm>
          <a:prstGeom prst="roundRect">
            <a:avLst>
              <a:gd fmla="val 5000" name="adj"/>
            </a:avLst>
          </a:prstGeom>
          <a:solidFill>
            <a:srgbClr val="1A1A1A"/>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7"/>
          <p:cNvSpPr/>
          <p:nvPr/>
        </p:nvSpPr>
        <p:spPr>
          <a:xfrm>
            <a:off x="548640" y="1097280"/>
            <a:ext cx="3657600" cy="128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E676"/>
              </a:buClr>
              <a:buSzPts val="1000"/>
              <a:buFont typeface="Courier New"/>
              <a:buNone/>
            </a:pPr>
            <a:r>
              <a:rPr b="1" i="0" lang="en-US" sz="1200" u="none" cap="none" strike="noStrike">
                <a:solidFill>
                  <a:srgbClr val="00E676"/>
                </a:solidFill>
                <a:latin typeface="Courier New"/>
                <a:ea typeface="Courier New"/>
                <a:cs typeface="Courier New"/>
                <a:sym typeface="Courier New"/>
              </a:rPr>
              <a:t>configure terminal</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E676"/>
              </a:buClr>
              <a:buSzPts val="1000"/>
              <a:buFont typeface="Courier New"/>
              <a:buNone/>
            </a:pPr>
            <a:r>
              <a:rPr b="1" i="0" lang="en-US" sz="1200" u="none" cap="none" strike="noStrike">
                <a:solidFill>
                  <a:srgbClr val="00E676"/>
                </a:solidFill>
                <a:latin typeface="Courier New"/>
                <a:ea typeface="Courier New"/>
                <a:cs typeface="Courier New"/>
                <a:sym typeface="Courier New"/>
              </a:rPr>
              <a:t>interface GigabitEthernet0/1</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E676"/>
              </a:buClr>
              <a:buSzPts val="1000"/>
              <a:buFont typeface="Courier New"/>
              <a:buNone/>
            </a:pPr>
            <a:r>
              <a:rPr b="1" i="0" lang="en-US" sz="1200" u="none" cap="none" strike="noStrike">
                <a:solidFill>
                  <a:srgbClr val="00E676"/>
                </a:solidFill>
                <a:latin typeface="Courier New"/>
                <a:ea typeface="Courier New"/>
                <a:cs typeface="Courier New"/>
                <a:sym typeface="Courier New"/>
              </a:rPr>
              <a:t>switchport access vlan 10</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E676"/>
              </a:buClr>
              <a:buSzPts val="1000"/>
              <a:buFont typeface="Courier New"/>
              <a:buNone/>
            </a:pPr>
            <a:r>
              <a:rPr b="1" i="0" lang="en-US" sz="1200" u="none" cap="none" strike="noStrike">
                <a:solidFill>
                  <a:srgbClr val="00E676"/>
                </a:solidFill>
                <a:latin typeface="Courier New"/>
                <a:ea typeface="Courier New"/>
                <a:cs typeface="Courier New"/>
                <a:sym typeface="Courier New"/>
              </a:rPr>
              <a:t>exit</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E676"/>
              </a:buClr>
              <a:buSzPts val="1000"/>
              <a:buFont typeface="Courier New"/>
              <a:buNone/>
            </a:pPr>
            <a:r>
              <a:rPr b="1" i="0" lang="en-US" sz="1200" u="none" cap="none" strike="noStrike">
                <a:solidFill>
                  <a:srgbClr val="00E676"/>
                </a:solidFill>
                <a:latin typeface="Courier New"/>
                <a:ea typeface="Courier New"/>
                <a:cs typeface="Courier New"/>
                <a:sym typeface="Courier New"/>
              </a:rPr>
              <a:t>Exit</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E676"/>
              </a:buClr>
              <a:buSzPts val="1000"/>
              <a:buFont typeface="Courier New"/>
              <a:buNone/>
            </a:pPr>
            <a:r>
              <a:rPr b="1" i="0" lang="en-US" sz="1200" u="none" cap="none" strike="noStrike">
                <a:solidFill>
                  <a:srgbClr val="00E676"/>
                </a:solidFill>
                <a:latin typeface="Courier New"/>
                <a:ea typeface="Courier New"/>
                <a:cs typeface="Courier New"/>
                <a:sym typeface="Courier New"/>
              </a:rPr>
              <a:t>write memory</a:t>
            </a:r>
            <a:endParaRPr b="1" i="0" sz="1200" u="none" cap="none" strike="noStrike">
              <a:solidFill>
                <a:schemeClr val="dk1"/>
              </a:solidFill>
              <a:latin typeface="Calibri"/>
              <a:ea typeface="Calibri"/>
              <a:cs typeface="Calibri"/>
              <a:sym typeface="Calibri"/>
            </a:endParaRPr>
          </a:p>
        </p:txBody>
      </p:sp>
      <p:sp>
        <p:nvSpPr>
          <p:cNvPr id="473" name="Google Shape;473;p57"/>
          <p:cNvSpPr/>
          <p:nvPr/>
        </p:nvSpPr>
        <p:spPr>
          <a:xfrm>
            <a:off x="4846320" y="1005840"/>
            <a:ext cx="3931800" cy="1463100"/>
          </a:xfrm>
          <a:prstGeom prst="roundRect">
            <a:avLst>
              <a:gd fmla="val 5000" name="adj"/>
            </a:avLst>
          </a:prstGeom>
          <a:solidFill>
            <a:srgbClr val="1A1A1A"/>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7"/>
          <p:cNvSpPr/>
          <p:nvPr/>
        </p:nvSpPr>
        <p:spPr>
          <a:xfrm>
            <a:off x="5029200" y="1097280"/>
            <a:ext cx="3657600" cy="128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1000"/>
              <a:buFont typeface="Courier New"/>
              <a:buNone/>
            </a:pPr>
            <a:r>
              <a:rPr b="1" i="0" lang="en-US" sz="1200" u="none" cap="none" strike="noStrike">
                <a:solidFill>
                  <a:srgbClr val="00D4FF"/>
                </a:solidFill>
                <a:latin typeface="Courier New"/>
                <a:ea typeface="Courier New"/>
                <a:cs typeface="Courier New"/>
                <a:sym typeface="Courier New"/>
              </a:rPr>
              <a:t>interface:</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D4FF"/>
              </a:buClr>
              <a:buSzPts val="1000"/>
              <a:buFont typeface="Courier New"/>
              <a:buNone/>
            </a:pPr>
            <a:r>
              <a:rPr b="1" i="0" lang="en-US" sz="1200" u="none" cap="none" strike="noStrike">
                <a:solidFill>
                  <a:srgbClr val="00D4FF"/>
                </a:solidFill>
                <a:latin typeface="Courier New"/>
                <a:ea typeface="Courier New"/>
                <a:cs typeface="Courier New"/>
                <a:sym typeface="Courier New"/>
              </a:rPr>
              <a:t>  name: GigabitEthernet0/1</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D4FF"/>
              </a:buClr>
              <a:buSzPts val="1000"/>
              <a:buFont typeface="Courier New"/>
              <a:buNone/>
            </a:pPr>
            <a:r>
              <a:rPr b="1" i="0" lang="en-US" sz="1200" u="none" cap="none" strike="noStrike">
                <a:solidFill>
                  <a:srgbClr val="00D4FF"/>
                </a:solidFill>
                <a:latin typeface="Courier New"/>
                <a:ea typeface="Courier New"/>
                <a:cs typeface="Courier New"/>
                <a:sym typeface="Courier New"/>
              </a:rPr>
              <a:t>  vlan: 10</a:t>
            </a:r>
            <a:endParaRPr b="1" i="0" sz="1200" u="none" cap="none" strike="noStrike">
              <a:solidFill>
                <a:schemeClr val="dk1"/>
              </a:solidFill>
              <a:latin typeface="Calibri"/>
              <a:ea typeface="Calibri"/>
              <a:cs typeface="Calibri"/>
              <a:sym typeface="Calibri"/>
            </a:endParaRPr>
          </a:p>
        </p:txBody>
      </p:sp>
      <p:sp>
        <p:nvSpPr>
          <p:cNvPr id="475" name="Google Shape;475;p57"/>
          <p:cNvSpPr/>
          <p:nvPr/>
        </p:nvSpPr>
        <p:spPr>
          <a:xfrm>
            <a:off x="365760" y="2560320"/>
            <a:ext cx="39318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6D2E"/>
              </a:buClr>
              <a:buSzPts val="1600"/>
              <a:buFont typeface="Arial"/>
              <a:buNone/>
            </a:pPr>
            <a:r>
              <a:rPr b="1" i="0" lang="en-US" sz="1900" u="none" cap="none" strike="noStrike">
                <a:solidFill>
                  <a:schemeClr val="accent4"/>
                </a:solidFill>
                <a:latin typeface="Arial"/>
                <a:ea typeface="Arial"/>
                <a:cs typeface="Arial"/>
                <a:sym typeface="Arial"/>
              </a:rPr>
              <a:t>Imperative - HOW</a:t>
            </a:r>
            <a:endParaRPr b="0" i="0" sz="1900" u="none" cap="none" strike="noStrike">
              <a:solidFill>
                <a:schemeClr val="accent4"/>
              </a:solidFill>
              <a:latin typeface="Calibri"/>
              <a:ea typeface="Calibri"/>
              <a:cs typeface="Calibri"/>
              <a:sym typeface="Calibri"/>
            </a:endParaRPr>
          </a:p>
        </p:txBody>
      </p:sp>
      <p:sp>
        <p:nvSpPr>
          <p:cNvPr id="476" name="Google Shape;476;p57"/>
          <p:cNvSpPr/>
          <p:nvPr/>
        </p:nvSpPr>
        <p:spPr>
          <a:xfrm>
            <a:off x="4846320" y="2560320"/>
            <a:ext cx="39318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E676"/>
              </a:buClr>
              <a:buSzPts val="1600"/>
              <a:buFont typeface="Arial"/>
              <a:buNone/>
            </a:pPr>
            <a:r>
              <a:rPr b="1" i="0" lang="en-US" sz="1900" u="none" cap="none" strike="noStrike">
                <a:solidFill>
                  <a:schemeClr val="accent4"/>
                </a:solidFill>
                <a:latin typeface="Arial"/>
                <a:ea typeface="Arial"/>
                <a:cs typeface="Arial"/>
                <a:sym typeface="Arial"/>
              </a:rPr>
              <a:t>Declarative - WHAT</a:t>
            </a:r>
            <a:endParaRPr b="0" i="0" sz="1900" u="none" cap="none" strike="noStrike">
              <a:solidFill>
                <a:schemeClr val="accent4"/>
              </a:solidFill>
              <a:latin typeface="Calibri"/>
              <a:ea typeface="Calibri"/>
              <a:cs typeface="Calibri"/>
              <a:sym typeface="Calibri"/>
            </a:endParaRPr>
          </a:p>
        </p:txBody>
      </p:sp>
      <p:sp>
        <p:nvSpPr>
          <p:cNvPr id="477" name="Google Shape;477;p57"/>
          <p:cNvSpPr/>
          <p:nvPr/>
        </p:nvSpPr>
        <p:spPr>
          <a:xfrm>
            <a:off x="365760" y="3108960"/>
            <a:ext cx="3931800" cy="1097400"/>
          </a:xfrm>
          <a:prstGeom prst="rect">
            <a:avLst/>
          </a:prstGeom>
          <a:noFill/>
          <a:ln>
            <a:noFill/>
          </a:ln>
        </p:spPr>
        <p:txBody>
          <a:bodyPr anchorCtr="0" anchor="ctr" bIns="45700" lIns="91425" spcFirstLastPara="1" rIns="91425" wrap="square" tIns="45700">
            <a:noAutofit/>
          </a:bodyPr>
          <a:lstStyle/>
          <a:p>
            <a:pPr indent="0" lvl="0" marL="0" marR="0" rtl="0" algn="l">
              <a:lnSpc>
                <a:spcPct val="14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Manually describe the step-by-step recipe.</a:t>
            </a:r>
            <a:endParaRPr b="0" i="0" sz="11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If something goes wrong halfway, state may be inconsistent.</a:t>
            </a:r>
            <a:endParaRPr b="0" i="0" sz="1100" u="none" cap="none" strike="noStrike">
              <a:solidFill>
                <a:schemeClr val="dk1"/>
              </a:solidFill>
              <a:latin typeface="Calibri"/>
              <a:ea typeface="Calibri"/>
              <a:cs typeface="Calibri"/>
              <a:sym typeface="Calibri"/>
            </a:endParaRPr>
          </a:p>
        </p:txBody>
      </p:sp>
      <p:sp>
        <p:nvSpPr>
          <p:cNvPr id="478" name="Google Shape;478;p57"/>
          <p:cNvSpPr/>
          <p:nvPr/>
        </p:nvSpPr>
        <p:spPr>
          <a:xfrm>
            <a:off x="4846320" y="3108960"/>
            <a:ext cx="3931800" cy="1097400"/>
          </a:xfrm>
          <a:prstGeom prst="rect">
            <a:avLst/>
          </a:prstGeom>
          <a:noFill/>
          <a:ln>
            <a:noFill/>
          </a:ln>
        </p:spPr>
        <p:txBody>
          <a:bodyPr anchorCtr="0" anchor="ctr" bIns="45700" lIns="91425" spcFirstLastPara="1" rIns="91425" wrap="square" tIns="45700">
            <a:noAutofit/>
          </a:bodyPr>
          <a:lstStyle/>
          <a:p>
            <a:pPr indent="0" lvl="0" marL="0" marR="0" rtl="0" algn="l">
              <a:lnSpc>
                <a:spcPct val="14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You describe the desired end state, not the steps to get there.</a:t>
            </a:r>
            <a:endParaRPr b="0" i="0" sz="11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Easier to make idempotent and retry safely.</a:t>
            </a:r>
            <a:endParaRPr b="0" i="0" sz="11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Vendor neutral</a:t>
            </a:r>
            <a:endParaRPr b="0" i="0" sz="1100" u="none" cap="none" strike="noStrike">
              <a:solidFill>
                <a:schemeClr val="dk1"/>
              </a:solidFill>
              <a:latin typeface="Calibri"/>
              <a:ea typeface="Calibri"/>
              <a:cs typeface="Calibri"/>
              <a:sym typeface="Calibri"/>
            </a:endParaRPr>
          </a:p>
        </p:txBody>
      </p:sp>
      <p:sp>
        <p:nvSpPr>
          <p:cNvPr id="479" name="Google Shape;479;p57"/>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Declarative vs Imperative</a:t>
            </a:r>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0A0A"/>
        </a:solidFill>
      </p:bgPr>
    </p:bg>
    <p:spTree>
      <p:nvGrpSpPr>
        <p:cNvPr id="484" name="Shape 484"/>
        <p:cNvGrpSpPr/>
        <p:nvPr/>
      </p:nvGrpSpPr>
      <p:grpSpPr>
        <a:xfrm>
          <a:off x="0" y="0"/>
          <a:ext cx="0" cy="0"/>
          <a:chOff x="0" y="0"/>
          <a:chExt cx="0" cy="0"/>
        </a:xfrm>
      </p:grpSpPr>
      <p:sp>
        <p:nvSpPr>
          <p:cNvPr id="485" name="Google Shape;485;p58"/>
          <p:cNvSpPr/>
          <p:nvPr/>
        </p:nvSpPr>
        <p:spPr>
          <a:xfrm>
            <a:off x="0" y="0"/>
            <a:ext cx="9144000" cy="7773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8"/>
          <p:cNvSpPr/>
          <p:nvPr/>
        </p:nvSpPr>
        <p:spPr>
          <a:xfrm>
            <a:off x="0" y="749808"/>
            <a:ext cx="9144000" cy="36600"/>
          </a:xfrm>
          <a:prstGeom prst="rect">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7" name="Google Shape;487;p58"/>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488" name="Google Shape;488;p58"/>
          <p:cNvSpPr/>
          <p:nvPr/>
        </p:nvSpPr>
        <p:spPr>
          <a:xfrm>
            <a:off x="2743200" y="1188720"/>
            <a:ext cx="22860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D4FF"/>
              </a:buClr>
              <a:buSzPts val="1800"/>
              <a:buFont typeface="Arial"/>
              <a:buNone/>
            </a:pPr>
            <a:r>
              <a:rPr b="1" i="0" lang="en-US" sz="2100" u="none" cap="none" strike="noStrike">
                <a:solidFill>
                  <a:srgbClr val="00D4FF"/>
                </a:solidFill>
                <a:latin typeface="Arial"/>
                <a:ea typeface="Arial"/>
                <a:cs typeface="Arial"/>
                <a:sym typeface="Arial"/>
              </a:rPr>
              <a:t>Cloud</a:t>
            </a:r>
            <a:endParaRPr b="0" i="0" sz="2100" u="none" cap="none" strike="noStrike">
              <a:solidFill>
                <a:schemeClr val="dk1"/>
              </a:solidFill>
              <a:latin typeface="Calibri"/>
              <a:ea typeface="Calibri"/>
              <a:cs typeface="Calibri"/>
              <a:sym typeface="Calibri"/>
            </a:endParaRPr>
          </a:p>
        </p:txBody>
      </p:sp>
      <p:sp>
        <p:nvSpPr>
          <p:cNvPr id="489" name="Google Shape;489;p58"/>
          <p:cNvSpPr/>
          <p:nvPr/>
        </p:nvSpPr>
        <p:spPr>
          <a:xfrm>
            <a:off x="5482645" y="1188720"/>
            <a:ext cx="27432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D4FF"/>
              </a:buClr>
              <a:buSzPts val="1800"/>
              <a:buFont typeface="Arial"/>
              <a:buNone/>
            </a:pPr>
            <a:r>
              <a:rPr b="1" i="0" lang="en-US" sz="2100" u="none" cap="none" strike="noStrike">
                <a:solidFill>
                  <a:srgbClr val="00D4FF"/>
                </a:solidFill>
                <a:latin typeface="Arial"/>
                <a:ea typeface="Arial"/>
                <a:cs typeface="Arial"/>
                <a:sym typeface="Arial"/>
              </a:rPr>
              <a:t>Networking</a:t>
            </a:r>
            <a:endParaRPr b="0" i="0" sz="2100" u="none" cap="none" strike="noStrike">
              <a:solidFill>
                <a:schemeClr val="dk1"/>
              </a:solidFill>
              <a:latin typeface="Calibri"/>
              <a:ea typeface="Calibri"/>
              <a:cs typeface="Calibri"/>
              <a:sym typeface="Calibri"/>
            </a:endParaRPr>
          </a:p>
        </p:txBody>
      </p:sp>
      <p:sp>
        <p:nvSpPr>
          <p:cNvPr id="490" name="Google Shape;490;p58"/>
          <p:cNvSpPr/>
          <p:nvPr/>
        </p:nvSpPr>
        <p:spPr>
          <a:xfrm>
            <a:off x="457200" y="1828800"/>
            <a:ext cx="210300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5C518"/>
              </a:buClr>
              <a:buSzPts val="1600"/>
              <a:buFont typeface="Arial"/>
              <a:buNone/>
            </a:pPr>
            <a:r>
              <a:rPr b="1" i="0" lang="en-US" sz="2200" u="none" cap="none" strike="noStrike">
                <a:solidFill>
                  <a:srgbClr val="F5C518"/>
                </a:solidFill>
                <a:latin typeface="Arial"/>
                <a:ea typeface="Arial"/>
                <a:cs typeface="Arial"/>
                <a:sym typeface="Arial"/>
              </a:rPr>
              <a:t>Declarative</a:t>
            </a:r>
            <a:endParaRPr b="0" i="0" sz="2200" u="none" cap="none" strike="noStrike">
              <a:solidFill>
                <a:schemeClr val="dk1"/>
              </a:solidFill>
              <a:latin typeface="Calibri"/>
              <a:ea typeface="Calibri"/>
              <a:cs typeface="Calibri"/>
              <a:sym typeface="Calibri"/>
            </a:endParaRPr>
          </a:p>
        </p:txBody>
      </p:sp>
      <p:sp>
        <p:nvSpPr>
          <p:cNvPr id="491" name="Google Shape;491;p58"/>
          <p:cNvSpPr/>
          <p:nvPr/>
        </p:nvSpPr>
        <p:spPr>
          <a:xfrm>
            <a:off x="2743200" y="1828800"/>
            <a:ext cx="2286000" cy="9144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8"/>
          <p:cNvSpPr/>
          <p:nvPr/>
        </p:nvSpPr>
        <p:spPr>
          <a:xfrm>
            <a:off x="2743200" y="1828800"/>
            <a:ext cx="22860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300"/>
              <a:buFont typeface="Arial"/>
              <a:buNone/>
            </a:pPr>
            <a:r>
              <a:rPr b="1" i="0" lang="en-US" sz="2000" u="none" cap="none" strike="noStrike">
                <a:solidFill>
                  <a:srgbClr val="F8FAFC"/>
                </a:solidFill>
              </a:rPr>
              <a:t>Git</a:t>
            </a:r>
            <a:endParaRPr b="1" i="0" sz="2000" u="none" cap="none" strike="noStrike">
              <a:solidFill>
                <a:schemeClr val="dk1"/>
              </a:solidFill>
              <a:latin typeface="Calibri"/>
              <a:ea typeface="Calibri"/>
              <a:cs typeface="Calibri"/>
              <a:sym typeface="Calibri"/>
            </a:endParaRPr>
          </a:p>
        </p:txBody>
      </p:sp>
      <p:sp>
        <p:nvSpPr>
          <p:cNvPr id="493" name="Google Shape;493;p58"/>
          <p:cNvSpPr/>
          <p:nvPr/>
        </p:nvSpPr>
        <p:spPr>
          <a:xfrm>
            <a:off x="5303520" y="1828800"/>
            <a:ext cx="3200400" cy="9144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8"/>
          <p:cNvSpPr/>
          <p:nvPr/>
        </p:nvSpPr>
        <p:spPr>
          <a:xfrm>
            <a:off x="5303520" y="1828800"/>
            <a:ext cx="32004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900" u="none" cap="none" strike="noStrike">
                <a:solidFill>
                  <a:srgbClr val="F8FAFC"/>
                </a:solidFill>
              </a:rPr>
              <a:t>Git</a:t>
            </a:r>
            <a:r>
              <a:rPr b="1" lang="en-US" sz="1900">
                <a:solidFill>
                  <a:srgbClr val="F8FAFC"/>
                </a:solidFill>
              </a:rPr>
              <a:t>,</a:t>
            </a:r>
            <a:r>
              <a:rPr b="1" i="0" lang="en-US" sz="1900" u="none" cap="none" strike="noStrike">
                <a:solidFill>
                  <a:srgbClr val="F8FAFC"/>
                </a:solidFill>
              </a:rPr>
              <a:t> Netbox, </a:t>
            </a:r>
            <a:br>
              <a:rPr b="1" i="0" lang="en-US" sz="1900" u="none" cap="none" strike="noStrike">
                <a:solidFill>
                  <a:srgbClr val="F8FAFC"/>
                </a:solidFill>
              </a:rPr>
            </a:br>
            <a:r>
              <a:rPr b="1" i="0" lang="en-US" sz="1900" u="none" cap="none" strike="noStrike">
                <a:solidFill>
                  <a:srgbClr val="F8FAFC"/>
                </a:solidFill>
              </a:rPr>
              <a:t>Nautobot</a:t>
            </a:r>
            <a:r>
              <a:rPr b="1" lang="en-US" sz="1900">
                <a:solidFill>
                  <a:srgbClr val="F8FAFC"/>
                </a:solidFill>
              </a:rPr>
              <a:t>,</a:t>
            </a:r>
            <a:r>
              <a:rPr b="1" i="0" lang="en-US" sz="1900" u="none" cap="none" strike="noStrike">
                <a:solidFill>
                  <a:srgbClr val="F8FAFC"/>
                </a:solidFill>
              </a:rPr>
              <a:t> Infrahub</a:t>
            </a:r>
            <a:endParaRPr b="1" i="0" sz="1900" u="none" cap="none" strike="noStrike">
              <a:solidFill>
                <a:schemeClr val="dk1"/>
              </a:solidFill>
              <a:latin typeface="Calibri"/>
              <a:ea typeface="Calibri"/>
              <a:cs typeface="Calibri"/>
              <a:sym typeface="Calibri"/>
            </a:endParaRPr>
          </a:p>
        </p:txBody>
      </p:sp>
      <p:sp>
        <p:nvSpPr>
          <p:cNvPr id="495" name="Google Shape;495;p58"/>
          <p:cNvSpPr/>
          <p:nvPr/>
        </p:nvSpPr>
        <p:spPr>
          <a:xfrm>
            <a:off x="457200" y="3108960"/>
            <a:ext cx="210300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5C518"/>
              </a:buClr>
              <a:buSzPts val="1600"/>
              <a:buFont typeface="Arial"/>
              <a:buNone/>
            </a:pPr>
            <a:r>
              <a:rPr b="1" i="0" lang="en-US" sz="2200" u="none" cap="none" strike="noStrike">
                <a:solidFill>
                  <a:srgbClr val="F5C518"/>
                </a:solidFill>
                <a:latin typeface="Arial"/>
                <a:ea typeface="Arial"/>
                <a:cs typeface="Arial"/>
                <a:sym typeface="Arial"/>
              </a:rPr>
              <a:t>Imperative</a:t>
            </a:r>
            <a:endParaRPr b="0" i="0" sz="2200" u="none" cap="none" strike="noStrike">
              <a:solidFill>
                <a:schemeClr val="dk1"/>
              </a:solidFill>
              <a:latin typeface="Calibri"/>
              <a:ea typeface="Calibri"/>
              <a:cs typeface="Calibri"/>
              <a:sym typeface="Calibri"/>
            </a:endParaRPr>
          </a:p>
        </p:txBody>
      </p:sp>
      <p:sp>
        <p:nvSpPr>
          <p:cNvPr id="496" name="Google Shape;496;p58"/>
          <p:cNvSpPr/>
          <p:nvPr/>
        </p:nvSpPr>
        <p:spPr>
          <a:xfrm>
            <a:off x="2743200" y="3108960"/>
            <a:ext cx="2286000" cy="9144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8"/>
          <p:cNvSpPr/>
          <p:nvPr/>
        </p:nvSpPr>
        <p:spPr>
          <a:xfrm>
            <a:off x="2743200" y="3108960"/>
            <a:ext cx="22860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300"/>
              <a:buFont typeface="Arial"/>
              <a:buNone/>
            </a:pPr>
            <a:r>
              <a:rPr b="1" i="0" lang="en-US" sz="2000" u="none" cap="none" strike="noStrike">
                <a:solidFill>
                  <a:srgbClr val="F8FAFC"/>
                </a:solidFill>
              </a:rPr>
              <a:t>Optional</a:t>
            </a:r>
            <a:endParaRPr b="1" i="0" sz="2000" u="none" cap="none" strike="noStrike">
              <a:solidFill>
                <a:schemeClr val="dk1"/>
              </a:solidFill>
              <a:latin typeface="Calibri"/>
              <a:ea typeface="Calibri"/>
              <a:cs typeface="Calibri"/>
              <a:sym typeface="Calibri"/>
            </a:endParaRPr>
          </a:p>
        </p:txBody>
      </p:sp>
      <p:sp>
        <p:nvSpPr>
          <p:cNvPr id="498" name="Google Shape;498;p58"/>
          <p:cNvSpPr/>
          <p:nvPr/>
        </p:nvSpPr>
        <p:spPr>
          <a:xfrm>
            <a:off x="5303520" y="3108960"/>
            <a:ext cx="3200400" cy="9144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8"/>
          <p:cNvSpPr/>
          <p:nvPr/>
        </p:nvSpPr>
        <p:spPr>
          <a:xfrm>
            <a:off x="5303520" y="3108960"/>
            <a:ext cx="32004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900" u="none" cap="none" strike="noStrike">
                <a:solidFill>
                  <a:srgbClr val="F8FAFC"/>
                </a:solidFill>
              </a:rPr>
              <a:t>Optional</a:t>
            </a:r>
            <a:endParaRPr b="1" i="0" sz="1900" u="none" cap="none" strike="noStrike">
              <a:solidFill>
                <a:schemeClr val="dk1"/>
              </a:solidFill>
              <a:latin typeface="Calibri"/>
              <a:ea typeface="Calibri"/>
              <a:cs typeface="Calibri"/>
              <a:sym typeface="Calibri"/>
            </a:endParaRPr>
          </a:p>
        </p:txBody>
      </p:sp>
      <p:sp>
        <p:nvSpPr>
          <p:cNvPr id="500" name="Google Shape;500;p58"/>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Differences between Cloud and Networking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5" name="Shape 505"/>
        <p:cNvGrpSpPr/>
        <p:nvPr/>
      </p:nvGrpSpPr>
      <p:grpSpPr>
        <a:xfrm>
          <a:off x="0" y="0"/>
          <a:ext cx="0" cy="0"/>
          <a:chOff x="0" y="0"/>
          <a:chExt cx="0" cy="0"/>
        </a:xfrm>
      </p:grpSpPr>
      <p:sp>
        <p:nvSpPr>
          <p:cNvPr id="506" name="Google Shape;506;p59"/>
          <p:cNvSpPr/>
          <p:nvPr/>
        </p:nvSpPr>
        <p:spPr>
          <a:xfrm>
            <a:off x="365760" y="45720"/>
            <a:ext cx="822960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07" name="Google Shape;507;p59"/>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Intent - Requirements</a:t>
            </a:r>
            <a:endParaRPr/>
          </a:p>
          <a:p>
            <a:pPr indent="0" lvl="0" marL="0" rtl="0" algn="l">
              <a:spcBef>
                <a:spcPts val="0"/>
              </a:spcBef>
              <a:spcAft>
                <a:spcPts val="0"/>
              </a:spcAft>
              <a:buNone/>
            </a:pPr>
            <a:r>
              <a:t/>
            </a:r>
            <a:endParaRPr/>
          </a:p>
        </p:txBody>
      </p:sp>
      <p:sp>
        <p:nvSpPr>
          <p:cNvPr id="508" name="Google Shape;508;p59"/>
          <p:cNvSpPr/>
          <p:nvPr/>
        </p:nvSpPr>
        <p:spPr>
          <a:xfrm>
            <a:off x="365760" y="105156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9"/>
          <p:cNvSpPr/>
          <p:nvPr/>
        </p:nvSpPr>
        <p:spPr>
          <a:xfrm>
            <a:off x="50292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be capable of representing, in a structured form, any network-related aspect.</a:t>
            </a:r>
            <a:endParaRPr b="0" i="0" sz="1300" u="none" cap="none" strike="noStrike">
              <a:solidFill>
                <a:schemeClr val="dk1"/>
              </a:solidFill>
              <a:latin typeface="Calibri"/>
              <a:ea typeface="Calibri"/>
              <a:cs typeface="Calibri"/>
              <a:sym typeface="Calibri"/>
            </a:endParaRPr>
          </a:p>
        </p:txBody>
      </p:sp>
      <p:sp>
        <p:nvSpPr>
          <p:cNvPr id="510" name="Google Shape;510;p59"/>
          <p:cNvSpPr/>
          <p:nvPr/>
        </p:nvSpPr>
        <p:spPr>
          <a:xfrm>
            <a:off x="4846320" y="105156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9"/>
          <p:cNvSpPr/>
          <p:nvPr/>
        </p:nvSpPr>
        <p:spPr>
          <a:xfrm>
            <a:off x="498348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use a neutral representation that will be derived into vendor-specific configuration artifacts</a:t>
            </a:r>
            <a:endParaRPr b="0" i="0" sz="1300" u="none" cap="none" strike="noStrike">
              <a:solidFill>
                <a:schemeClr val="dk1"/>
              </a:solidFill>
              <a:latin typeface="Calibri"/>
              <a:ea typeface="Calibri"/>
              <a:cs typeface="Calibri"/>
              <a:sym typeface="Calibri"/>
            </a:endParaRPr>
          </a:p>
        </p:txBody>
      </p:sp>
      <p:sp>
        <p:nvSpPr>
          <p:cNvPr id="512" name="Google Shape;512;p59"/>
          <p:cNvSpPr/>
          <p:nvPr/>
        </p:nvSpPr>
        <p:spPr>
          <a:xfrm>
            <a:off x="365760" y="201168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9"/>
          <p:cNvSpPr/>
          <p:nvPr/>
        </p:nvSpPr>
        <p:spPr>
          <a:xfrm>
            <a:off x="50292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support create, read, update, and delete operations</a:t>
            </a:r>
            <a:endParaRPr b="0" i="0" sz="1300" u="none" cap="none" strike="noStrike">
              <a:solidFill>
                <a:schemeClr val="dk1"/>
              </a:solidFill>
              <a:latin typeface="Calibri"/>
              <a:ea typeface="Calibri"/>
              <a:cs typeface="Calibri"/>
              <a:sym typeface="Calibri"/>
            </a:endParaRPr>
          </a:p>
        </p:txBody>
      </p:sp>
      <p:sp>
        <p:nvSpPr>
          <p:cNvPr id="514" name="Google Shape;514;p59"/>
          <p:cNvSpPr/>
          <p:nvPr/>
        </p:nvSpPr>
        <p:spPr>
          <a:xfrm>
            <a:off x="4846320" y="201168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9"/>
          <p:cNvSpPr/>
          <p:nvPr/>
        </p:nvSpPr>
        <p:spPr>
          <a:xfrm>
            <a:off x="498348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include metadata that supports effective data governance</a:t>
            </a:r>
            <a:endParaRPr b="0" i="0" sz="1300" u="none" cap="none" strike="noStrike">
              <a:solidFill>
                <a:schemeClr val="dk1"/>
              </a:solidFill>
              <a:latin typeface="Calibri"/>
              <a:ea typeface="Calibri"/>
              <a:cs typeface="Calibri"/>
              <a:sym typeface="Calibri"/>
            </a:endParaRPr>
          </a:p>
        </p:txBody>
      </p:sp>
      <p:sp>
        <p:nvSpPr>
          <p:cNvPr id="516" name="Google Shape;516;p59"/>
          <p:cNvSpPr/>
          <p:nvPr/>
        </p:nvSpPr>
        <p:spPr>
          <a:xfrm>
            <a:off x="365760" y="297180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9"/>
          <p:cNvSpPr/>
          <p:nvPr/>
        </p:nvSpPr>
        <p:spPr>
          <a:xfrm>
            <a:off x="50292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be exposed through a standardized, well-documented API</a:t>
            </a:r>
            <a:endParaRPr b="0" i="0" sz="1300" u="none" cap="none" strike="noStrike">
              <a:solidFill>
                <a:schemeClr val="dk1"/>
              </a:solidFill>
              <a:latin typeface="Calibri"/>
              <a:ea typeface="Calibri"/>
              <a:cs typeface="Calibri"/>
              <a:sym typeface="Calibri"/>
            </a:endParaRPr>
          </a:p>
        </p:txBody>
      </p:sp>
      <p:sp>
        <p:nvSpPr>
          <p:cNvPr id="518" name="Google Shape;518;p59"/>
          <p:cNvSpPr/>
          <p:nvPr/>
        </p:nvSpPr>
        <p:spPr>
          <a:xfrm>
            <a:off x="4846320" y="297180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9"/>
          <p:cNvSpPr/>
          <p:nvPr/>
        </p:nvSpPr>
        <p:spPr>
          <a:xfrm>
            <a:off x="498348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be transactional, and provide a versioned access to data.</a:t>
            </a:r>
            <a:endParaRPr b="0" i="0" sz="1300" u="none" cap="none" strike="noStrike">
              <a:solidFill>
                <a:schemeClr val="dk1"/>
              </a:solidFill>
              <a:latin typeface="Calibri"/>
              <a:ea typeface="Calibri"/>
              <a:cs typeface="Calibri"/>
              <a:sym typeface="Calibri"/>
            </a:endParaRPr>
          </a:p>
        </p:txBody>
      </p:sp>
      <p:sp>
        <p:nvSpPr>
          <p:cNvPr id="520" name="Google Shape;520;p59"/>
          <p:cNvSpPr/>
          <p:nvPr/>
        </p:nvSpPr>
        <p:spPr>
          <a:xfrm>
            <a:off x="365760" y="393192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9"/>
          <p:cNvSpPr/>
          <p:nvPr/>
        </p:nvSpPr>
        <p:spPr>
          <a:xfrm>
            <a:off x="502920" y="400507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provide a consistent and unified view of the desired state</a:t>
            </a:r>
            <a:endParaRPr b="0" i="0" sz="1300" u="none" cap="none" strike="noStrike">
              <a:solidFill>
                <a:schemeClr val="dk1"/>
              </a:solidFill>
              <a:latin typeface="Calibri"/>
              <a:ea typeface="Calibri"/>
              <a:cs typeface="Calibri"/>
              <a:sym typeface="Calibri"/>
            </a:endParaRPr>
          </a:p>
        </p:txBody>
      </p:sp>
      <p:sp>
        <p:nvSpPr>
          <p:cNvPr id="522" name="Google Shape;522;p59"/>
          <p:cNvSpPr/>
          <p:nvPr/>
        </p:nvSpPr>
        <p:spPr>
          <a:xfrm>
            <a:off x="4846320" y="3931920"/>
            <a:ext cx="3931800" cy="777300"/>
          </a:xfrm>
          <a:prstGeom prst="rect">
            <a:avLst/>
          </a:prstGeom>
          <a:solidFill>
            <a:srgbClr val="036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9"/>
          <p:cNvSpPr/>
          <p:nvPr/>
        </p:nvSpPr>
        <p:spPr>
          <a:xfrm>
            <a:off x="4983480" y="400507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MAY include all the logic related to intended state management</a:t>
            </a:r>
            <a:endParaRPr b="0" i="0" sz="1300" u="none" cap="none" strike="noStrike">
              <a:solidFill>
                <a:schemeClr val="dk1"/>
              </a:solidFill>
              <a:latin typeface="Calibri"/>
              <a:ea typeface="Calibri"/>
              <a:cs typeface="Calibri"/>
              <a:sym typeface="Calibri"/>
            </a:endParaRPr>
          </a:p>
        </p:txBody>
      </p:sp>
      <p:pic>
        <p:nvPicPr>
          <p:cNvPr id="524" name="Google Shape;524;p59"/>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3" name="Shape 163"/>
        <p:cNvGrpSpPr/>
        <p:nvPr/>
      </p:nvGrpSpPr>
      <p:grpSpPr>
        <a:xfrm>
          <a:off x="0" y="0"/>
          <a:ext cx="0" cy="0"/>
          <a:chOff x="0" y="0"/>
          <a:chExt cx="0" cy="0"/>
        </a:xfrm>
      </p:grpSpPr>
      <p:sp>
        <p:nvSpPr>
          <p:cNvPr id="164" name="Google Shape;164;p33"/>
          <p:cNvSpPr/>
          <p:nvPr/>
        </p:nvSpPr>
        <p:spPr>
          <a:xfrm>
            <a:off x="0" y="0"/>
            <a:ext cx="73152" cy="5143500"/>
          </a:xfrm>
          <a:prstGeom prst="rect">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3"/>
          <p:cNvSpPr/>
          <p:nvPr/>
        </p:nvSpPr>
        <p:spPr>
          <a:xfrm>
            <a:off x="731520" y="1371600"/>
            <a:ext cx="7772400" cy="228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4400"/>
              <a:buFont typeface="Arial"/>
              <a:buNone/>
            </a:pPr>
            <a:r>
              <a:rPr b="1" i="0" lang="en-US" sz="4400" u="none" cap="none" strike="noStrike">
                <a:solidFill>
                  <a:srgbClr val="F8FAFC"/>
                </a:solidFill>
                <a:latin typeface="Arial"/>
                <a:ea typeface="Arial"/>
                <a:cs typeface="Arial"/>
                <a:sym typeface="Arial"/>
              </a:rPr>
              <a:t>Introduction</a:t>
            </a:r>
            <a:endParaRPr b="0" i="0" sz="4400" u="none" cap="none" strike="noStrike">
              <a:solidFill>
                <a:schemeClr val="dk1"/>
              </a:solidFill>
              <a:latin typeface="Calibri"/>
              <a:ea typeface="Calibri"/>
              <a:cs typeface="Calibri"/>
              <a:sym typeface="Calibri"/>
            </a:endParaRPr>
          </a:p>
        </p:txBody>
      </p:sp>
      <p:pic>
        <p:nvPicPr>
          <p:cNvPr id="166" name="Google Shape;166;p33"/>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9" name="Shape 529"/>
        <p:cNvGrpSpPr/>
        <p:nvPr/>
      </p:nvGrpSpPr>
      <p:grpSpPr>
        <a:xfrm>
          <a:off x="0" y="0"/>
          <a:ext cx="0" cy="0"/>
          <a:chOff x="0" y="0"/>
          <a:chExt cx="0" cy="0"/>
        </a:xfrm>
      </p:grpSpPr>
      <p:sp>
        <p:nvSpPr>
          <p:cNvPr id="530" name="Google Shape;530;p60"/>
          <p:cNvSpPr/>
          <p:nvPr/>
        </p:nvSpPr>
        <p:spPr>
          <a:xfrm>
            <a:off x="0" y="0"/>
            <a:ext cx="73200" cy="5143500"/>
          </a:xfrm>
          <a:prstGeom prst="rect">
            <a:avLst/>
          </a:prstGeom>
          <a:solidFill>
            <a:srgbClr val="636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0"/>
          <p:cNvSpPr txBox="1"/>
          <p:nvPr>
            <p:ph type="title"/>
          </p:nvPr>
        </p:nvSpPr>
        <p:spPr>
          <a:xfrm>
            <a:off x="598400" y="2026175"/>
            <a:ext cx="3897600" cy="8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Executor</a:t>
            </a:r>
            <a:endParaRPr/>
          </a:p>
        </p:txBody>
      </p:sp>
      <p:pic>
        <p:nvPicPr>
          <p:cNvPr id="532" name="Google Shape;532;p60"/>
          <p:cNvPicPr preferRelativeResize="0"/>
          <p:nvPr/>
        </p:nvPicPr>
        <p:blipFill rotWithShape="1">
          <a:blip r:embed="rId3">
            <a:alphaModFix/>
          </a:blip>
          <a:srcRect b="0" l="3807" r="4458" t="10482"/>
          <a:stretch/>
        </p:blipFill>
        <p:spPr>
          <a:xfrm>
            <a:off x="4800525" y="1156350"/>
            <a:ext cx="3982331" cy="2590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7" name="Shape 537"/>
        <p:cNvGrpSpPr/>
        <p:nvPr/>
      </p:nvGrpSpPr>
      <p:grpSpPr>
        <a:xfrm>
          <a:off x="0" y="0"/>
          <a:ext cx="0" cy="0"/>
          <a:chOff x="0" y="0"/>
          <a:chExt cx="0" cy="0"/>
        </a:xfrm>
      </p:grpSpPr>
      <p:sp>
        <p:nvSpPr>
          <p:cNvPr id="538" name="Google Shape;538;p61"/>
          <p:cNvSpPr/>
          <p:nvPr/>
        </p:nvSpPr>
        <p:spPr>
          <a:xfrm>
            <a:off x="0" y="0"/>
            <a:ext cx="73200" cy="5143500"/>
          </a:xfrm>
          <a:prstGeom prst="rect">
            <a:avLst/>
          </a:prstGeom>
          <a:solidFill>
            <a:srgbClr val="636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1"/>
          <p:cNvSpPr/>
          <p:nvPr/>
        </p:nvSpPr>
        <p:spPr>
          <a:xfrm>
            <a:off x="4572000" y="1097280"/>
            <a:ext cx="4114800" cy="2926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2000"/>
              <a:buFont typeface="Arial"/>
              <a:buNone/>
            </a:pPr>
            <a:r>
              <a:rPr b="0" i="1" lang="en-US" sz="2000" u="none" cap="none" strike="noStrike">
                <a:solidFill>
                  <a:schemeClr val="lt1"/>
                </a:solidFill>
                <a:latin typeface="Arial"/>
                <a:ea typeface="Arial"/>
                <a:cs typeface="Arial"/>
                <a:sym typeface="Arial"/>
              </a:rPr>
              <a:t>Encompasses the actual tasks applied to the network to drive changes (e.g., updating configuration) as guided by the intended state.</a:t>
            </a:r>
            <a:endParaRPr b="0" i="0" sz="2000" u="none" cap="none" strike="noStrike">
              <a:solidFill>
                <a:schemeClr val="lt1"/>
              </a:solidFill>
              <a:latin typeface="Calibri"/>
              <a:ea typeface="Calibri"/>
              <a:cs typeface="Calibri"/>
              <a:sym typeface="Calibri"/>
            </a:endParaRPr>
          </a:p>
        </p:txBody>
      </p:sp>
      <p:pic>
        <p:nvPicPr>
          <p:cNvPr descr="preencoded.png" id="540" name="Google Shape;540;p61"/>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541" name="Google Shape;541;p61"/>
          <p:cNvSpPr txBox="1"/>
          <p:nvPr>
            <p:ph type="title"/>
          </p:nvPr>
        </p:nvSpPr>
        <p:spPr>
          <a:xfrm>
            <a:off x="461925" y="2026175"/>
            <a:ext cx="5553600" cy="8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Executor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0A0A"/>
        </a:solidFill>
      </p:bgPr>
    </p:bg>
    <p:spTree>
      <p:nvGrpSpPr>
        <p:cNvPr id="546" name="Shape 546"/>
        <p:cNvGrpSpPr/>
        <p:nvPr/>
      </p:nvGrpSpPr>
      <p:grpSpPr>
        <a:xfrm>
          <a:off x="0" y="0"/>
          <a:ext cx="0" cy="0"/>
          <a:chOff x="0" y="0"/>
          <a:chExt cx="0" cy="0"/>
        </a:xfrm>
      </p:grpSpPr>
      <p:sp>
        <p:nvSpPr>
          <p:cNvPr id="547" name="Google Shape;547;p62"/>
          <p:cNvSpPr/>
          <p:nvPr/>
        </p:nvSpPr>
        <p:spPr>
          <a:xfrm>
            <a:off x="0" y="749808"/>
            <a:ext cx="9144000" cy="36600"/>
          </a:xfrm>
          <a:prstGeom prst="rect">
            <a:avLst/>
          </a:prstGeom>
          <a:solidFill>
            <a:srgbClr val="636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2"/>
          <p:cNvSpPr/>
          <p:nvPr/>
        </p:nvSpPr>
        <p:spPr>
          <a:xfrm>
            <a:off x="365760" y="105156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2"/>
          <p:cNvSpPr/>
          <p:nvPr/>
        </p:nvSpPr>
        <p:spPr>
          <a:xfrm>
            <a:off x="50292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be capable of interacting with any of the supported network write interfaces</a:t>
            </a:r>
            <a:endParaRPr b="0" i="0" sz="1300" u="none" cap="none" strike="noStrike">
              <a:solidFill>
                <a:schemeClr val="dk1"/>
              </a:solidFill>
              <a:latin typeface="Calibri"/>
              <a:ea typeface="Calibri"/>
              <a:cs typeface="Calibri"/>
              <a:sym typeface="Calibri"/>
            </a:endParaRPr>
          </a:p>
        </p:txBody>
      </p:sp>
      <p:sp>
        <p:nvSpPr>
          <p:cNvPr id="550" name="Google Shape;550;p62"/>
          <p:cNvSpPr/>
          <p:nvPr/>
        </p:nvSpPr>
        <p:spPr>
          <a:xfrm>
            <a:off x="4846320" y="105156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2"/>
          <p:cNvSpPr/>
          <p:nvPr/>
        </p:nvSpPr>
        <p:spPr>
          <a:xfrm>
            <a:off x="498348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provide a dry-run operation to check the expected result of the execution</a:t>
            </a:r>
            <a:endParaRPr b="0" i="0" sz="1300" u="none" cap="none" strike="noStrike">
              <a:solidFill>
                <a:schemeClr val="dk1"/>
              </a:solidFill>
              <a:latin typeface="Calibri"/>
              <a:ea typeface="Calibri"/>
              <a:cs typeface="Calibri"/>
              <a:sym typeface="Calibri"/>
            </a:endParaRPr>
          </a:p>
        </p:txBody>
      </p:sp>
      <p:sp>
        <p:nvSpPr>
          <p:cNvPr id="552" name="Google Shape;552;p62"/>
          <p:cNvSpPr/>
          <p:nvPr/>
        </p:nvSpPr>
        <p:spPr>
          <a:xfrm>
            <a:off x="365760" y="201168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2"/>
          <p:cNvSpPr/>
          <p:nvPr/>
        </p:nvSpPr>
        <p:spPr>
          <a:xfrm>
            <a:off x="50292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come from the intended state or be derived from it</a:t>
            </a:r>
            <a:endParaRPr b="0" i="0" sz="1300" u="none" cap="none" strike="noStrike">
              <a:solidFill>
                <a:schemeClr val="dk1"/>
              </a:solidFill>
              <a:latin typeface="Calibri"/>
              <a:ea typeface="Calibri"/>
              <a:cs typeface="Calibri"/>
              <a:sym typeface="Calibri"/>
            </a:endParaRPr>
          </a:p>
        </p:txBody>
      </p:sp>
      <p:sp>
        <p:nvSpPr>
          <p:cNvPr id="554" name="Google Shape;554;p62"/>
          <p:cNvSpPr/>
          <p:nvPr/>
        </p:nvSpPr>
        <p:spPr>
          <a:xfrm>
            <a:off x="4846320" y="201168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2"/>
          <p:cNvSpPr/>
          <p:nvPr/>
        </p:nvSpPr>
        <p:spPr>
          <a:xfrm>
            <a:off x="498348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support transactional execution of the changes</a:t>
            </a:r>
            <a:endParaRPr b="0" i="0" sz="1300" u="none" cap="none" strike="noStrike">
              <a:solidFill>
                <a:schemeClr val="dk1"/>
              </a:solidFill>
              <a:latin typeface="Calibri"/>
              <a:ea typeface="Calibri"/>
              <a:cs typeface="Calibri"/>
              <a:sym typeface="Calibri"/>
            </a:endParaRPr>
          </a:p>
        </p:txBody>
      </p:sp>
      <p:sp>
        <p:nvSpPr>
          <p:cNvPr id="556" name="Google Shape;556;p62"/>
          <p:cNvSpPr/>
          <p:nvPr/>
        </p:nvSpPr>
        <p:spPr>
          <a:xfrm>
            <a:off x="365760" y="297180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2"/>
          <p:cNvSpPr/>
          <p:nvPr/>
        </p:nvSpPr>
        <p:spPr>
          <a:xfrm>
            <a:off x="50292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support any network operation that alters the network state</a:t>
            </a:r>
            <a:endParaRPr b="0" i="0" sz="1300" u="none" cap="none" strike="noStrike">
              <a:solidFill>
                <a:schemeClr val="dk1"/>
              </a:solidFill>
              <a:latin typeface="Calibri"/>
              <a:ea typeface="Calibri"/>
              <a:cs typeface="Calibri"/>
              <a:sym typeface="Calibri"/>
            </a:endParaRPr>
          </a:p>
        </p:txBody>
      </p:sp>
      <p:sp>
        <p:nvSpPr>
          <p:cNvPr id="558" name="Google Shape;558;p62"/>
          <p:cNvSpPr/>
          <p:nvPr/>
        </p:nvSpPr>
        <p:spPr>
          <a:xfrm>
            <a:off x="4846320" y="2971800"/>
            <a:ext cx="3931800" cy="777300"/>
          </a:xfrm>
          <a:prstGeom prst="rect">
            <a:avLst/>
          </a:prstGeom>
          <a:solidFill>
            <a:srgbClr val="036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2"/>
          <p:cNvSpPr/>
          <p:nvPr/>
        </p:nvSpPr>
        <p:spPr>
          <a:xfrm>
            <a:off x="498348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MAY support both imperative and declarative approaches</a:t>
            </a:r>
            <a:endParaRPr b="0" i="0" sz="1300" u="none" cap="none" strike="noStrike">
              <a:solidFill>
                <a:schemeClr val="dk1"/>
              </a:solidFill>
              <a:latin typeface="Calibri"/>
              <a:ea typeface="Calibri"/>
              <a:cs typeface="Calibri"/>
              <a:sym typeface="Calibri"/>
            </a:endParaRPr>
          </a:p>
        </p:txBody>
      </p:sp>
      <p:pic>
        <p:nvPicPr>
          <p:cNvPr descr="preencoded.png" id="560" name="Google Shape;560;p62"/>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561" name="Google Shape;561;p62"/>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Executor - Requirements</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566" name="Shape 566"/>
        <p:cNvGrpSpPr/>
        <p:nvPr/>
      </p:nvGrpSpPr>
      <p:grpSpPr>
        <a:xfrm>
          <a:off x="0" y="0"/>
          <a:ext cx="0" cy="0"/>
          <a:chOff x="0" y="0"/>
          <a:chExt cx="0" cy="0"/>
        </a:xfrm>
      </p:grpSpPr>
      <p:sp>
        <p:nvSpPr>
          <p:cNvPr id="567" name="Google Shape;567;p63"/>
          <p:cNvSpPr/>
          <p:nvPr/>
        </p:nvSpPr>
        <p:spPr>
          <a:xfrm>
            <a:off x="0" y="0"/>
            <a:ext cx="80700" cy="24231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3"/>
          <p:cNvSpPr/>
          <p:nvPr/>
        </p:nvSpPr>
        <p:spPr>
          <a:xfrm>
            <a:off x="457200" y="548640"/>
            <a:ext cx="3657600" cy="1828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4000"/>
              <a:buFont typeface="Arial"/>
              <a:buNone/>
            </a:pPr>
            <a:r>
              <a:rPr b="1" i="0" lang="en-US" sz="4000" u="none" cap="none" strike="noStrike">
                <a:solidFill>
                  <a:schemeClr val="accent2"/>
                </a:solidFill>
                <a:latin typeface="Arial"/>
                <a:ea typeface="Arial"/>
                <a:cs typeface="Arial"/>
                <a:sym typeface="Arial"/>
              </a:rPr>
              <a:t>Observability</a:t>
            </a:r>
            <a:endParaRPr b="0" i="0" sz="4000" u="none" cap="none" strike="noStrike">
              <a:solidFill>
                <a:schemeClr val="accent2"/>
              </a:solidFill>
              <a:latin typeface="Calibri"/>
              <a:ea typeface="Calibri"/>
              <a:cs typeface="Calibri"/>
              <a:sym typeface="Calibri"/>
            </a:endParaRPr>
          </a:p>
        </p:txBody>
      </p:sp>
      <p:sp>
        <p:nvSpPr>
          <p:cNvPr id="569" name="Google Shape;569;p63"/>
          <p:cNvSpPr/>
          <p:nvPr/>
        </p:nvSpPr>
        <p:spPr>
          <a:xfrm>
            <a:off x="457200" y="2560320"/>
            <a:ext cx="3657600" cy="1828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4000"/>
              <a:buFont typeface="Arial"/>
              <a:buNone/>
            </a:pPr>
            <a:r>
              <a:rPr b="1" i="0" lang="en-US" sz="4000" u="none" cap="none" strike="noStrike">
                <a:solidFill>
                  <a:schemeClr val="accent5"/>
                </a:solidFill>
                <a:latin typeface="Arial"/>
                <a:ea typeface="Arial"/>
                <a:cs typeface="Arial"/>
                <a:sym typeface="Arial"/>
              </a:rPr>
              <a:t>Collector</a:t>
            </a:r>
            <a:endParaRPr b="0" i="0" sz="4000" u="none" cap="none" strike="noStrike">
              <a:solidFill>
                <a:schemeClr val="accent5"/>
              </a:solidFill>
              <a:latin typeface="Calibri"/>
              <a:ea typeface="Calibri"/>
              <a:cs typeface="Calibri"/>
              <a:sym typeface="Calibri"/>
            </a:endParaRPr>
          </a:p>
        </p:txBody>
      </p:sp>
      <p:sp>
        <p:nvSpPr>
          <p:cNvPr id="570" name="Google Shape;570;p63"/>
          <p:cNvSpPr/>
          <p:nvPr/>
        </p:nvSpPr>
        <p:spPr>
          <a:xfrm>
            <a:off x="457200" y="2423160"/>
            <a:ext cx="2743200" cy="27300"/>
          </a:xfrm>
          <a:prstGeom prst="rect">
            <a:avLst/>
          </a:prstGeom>
          <a:solidFill>
            <a:srgbClr val="F43F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1" name="Google Shape;571;p63"/>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572" name="Google Shape;572;p63"/>
          <p:cNvSpPr/>
          <p:nvPr/>
        </p:nvSpPr>
        <p:spPr>
          <a:xfrm>
            <a:off x="0" y="2489900"/>
            <a:ext cx="80700" cy="2588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3" name="Google Shape;573;p63"/>
          <p:cNvPicPr preferRelativeResize="0"/>
          <p:nvPr/>
        </p:nvPicPr>
        <p:blipFill rotWithShape="1">
          <a:blip r:embed="rId4">
            <a:alphaModFix/>
          </a:blip>
          <a:srcRect b="0" l="3807" r="4458" t="10482"/>
          <a:stretch/>
        </p:blipFill>
        <p:spPr>
          <a:xfrm>
            <a:off x="4800525" y="1156350"/>
            <a:ext cx="3982331" cy="2590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578" name="Shape 578"/>
        <p:cNvGrpSpPr/>
        <p:nvPr/>
      </p:nvGrpSpPr>
      <p:grpSpPr>
        <a:xfrm>
          <a:off x="0" y="0"/>
          <a:ext cx="0" cy="0"/>
          <a:chOff x="0" y="0"/>
          <a:chExt cx="0" cy="0"/>
        </a:xfrm>
      </p:grpSpPr>
      <p:sp>
        <p:nvSpPr>
          <p:cNvPr id="579" name="Google Shape;579;p64"/>
          <p:cNvSpPr/>
          <p:nvPr/>
        </p:nvSpPr>
        <p:spPr>
          <a:xfrm>
            <a:off x="457200" y="731520"/>
            <a:ext cx="36576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3600"/>
              <a:buFont typeface="Arial"/>
              <a:buNone/>
            </a:pPr>
            <a:r>
              <a:rPr b="1" i="0" lang="en-US" sz="3600" u="none" cap="none" strike="noStrike">
                <a:solidFill>
                  <a:schemeClr val="accent2"/>
                </a:solidFill>
                <a:latin typeface="Arial"/>
                <a:ea typeface="Arial"/>
                <a:cs typeface="Arial"/>
                <a:sym typeface="Arial"/>
              </a:rPr>
              <a:t>Observability</a:t>
            </a:r>
            <a:endParaRPr b="0" i="0" sz="3600" u="none" cap="none" strike="noStrike">
              <a:solidFill>
                <a:schemeClr val="accent2"/>
              </a:solidFill>
              <a:latin typeface="Calibri"/>
              <a:ea typeface="Calibri"/>
              <a:cs typeface="Calibri"/>
              <a:sym typeface="Calibri"/>
            </a:endParaRPr>
          </a:p>
        </p:txBody>
      </p:sp>
      <p:sp>
        <p:nvSpPr>
          <p:cNvPr id="580" name="Google Shape;580;p64"/>
          <p:cNvSpPr/>
          <p:nvPr/>
        </p:nvSpPr>
        <p:spPr>
          <a:xfrm>
            <a:off x="4572000" y="731520"/>
            <a:ext cx="41148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700"/>
              <a:buFont typeface="Arial"/>
              <a:buNone/>
            </a:pPr>
            <a:r>
              <a:rPr b="0" i="1" lang="en-US" sz="1700" u="none" cap="none" strike="noStrike">
                <a:solidFill>
                  <a:schemeClr val="lt1"/>
                </a:solidFill>
                <a:latin typeface="Arial"/>
                <a:ea typeface="Arial"/>
                <a:cs typeface="Arial"/>
                <a:sym typeface="Arial"/>
              </a:rPr>
              <a:t>Stores the actual network state, and defines the logic to process the observed data.</a:t>
            </a:r>
            <a:endParaRPr b="0" i="0" sz="1700" u="none" cap="none" strike="noStrike">
              <a:solidFill>
                <a:schemeClr val="lt1"/>
              </a:solidFill>
              <a:latin typeface="Calibri"/>
              <a:ea typeface="Calibri"/>
              <a:cs typeface="Calibri"/>
              <a:sym typeface="Calibri"/>
            </a:endParaRPr>
          </a:p>
        </p:txBody>
      </p:sp>
      <p:sp>
        <p:nvSpPr>
          <p:cNvPr id="581" name="Google Shape;581;p64"/>
          <p:cNvSpPr/>
          <p:nvPr/>
        </p:nvSpPr>
        <p:spPr>
          <a:xfrm>
            <a:off x="457200" y="2468880"/>
            <a:ext cx="8229600" cy="27300"/>
          </a:xfrm>
          <a:prstGeom prst="rect">
            <a:avLst/>
          </a:prstGeom>
          <a:solidFill>
            <a:srgbClr val="33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4"/>
          <p:cNvSpPr/>
          <p:nvPr/>
        </p:nvSpPr>
        <p:spPr>
          <a:xfrm>
            <a:off x="457200" y="2743200"/>
            <a:ext cx="36576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3600"/>
              <a:buFont typeface="Arial"/>
              <a:buNone/>
            </a:pPr>
            <a:r>
              <a:rPr b="1" i="0" lang="en-US" sz="3600" u="none" cap="none" strike="noStrike">
                <a:solidFill>
                  <a:schemeClr val="accent5"/>
                </a:solidFill>
                <a:latin typeface="Arial"/>
                <a:ea typeface="Arial"/>
                <a:cs typeface="Arial"/>
                <a:sym typeface="Arial"/>
              </a:rPr>
              <a:t>Collector</a:t>
            </a:r>
            <a:endParaRPr b="0" i="0" sz="3600" u="none" cap="none" strike="noStrike">
              <a:solidFill>
                <a:schemeClr val="accent5"/>
              </a:solidFill>
              <a:latin typeface="Calibri"/>
              <a:ea typeface="Calibri"/>
              <a:cs typeface="Calibri"/>
              <a:sym typeface="Calibri"/>
            </a:endParaRPr>
          </a:p>
        </p:txBody>
      </p:sp>
      <p:sp>
        <p:nvSpPr>
          <p:cNvPr id="583" name="Google Shape;583;p64"/>
          <p:cNvSpPr/>
          <p:nvPr/>
        </p:nvSpPr>
        <p:spPr>
          <a:xfrm>
            <a:off x="4572000" y="2743200"/>
            <a:ext cx="41148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700"/>
              <a:buFont typeface="Arial"/>
              <a:buNone/>
            </a:pPr>
            <a:r>
              <a:rPr b="0" i="1" lang="en-US" sz="1700" u="none" cap="none" strike="noStrike">
                <a:solidFill>
                  <a:schemeClr val="lt1"/>
                </a:solidFill>
                <a:latin typeface="Arial"/>
                <a:ea typeface="Arial"/>
                <a:cs typeface="Arial"/>
                <a:sym typeface="Arial"/>
              </a:rPr>
              <a:t>Focuses on retrieving (i.e., reading) the actual state of the network.</a:t>
            </a:r>
            <a:endParaRPr b="0" i="0" sz="1700" u="none" cap="none" strike="noStrike">
              <a:solidFill>
                <a:schemeClr val="lt1"/>
              </a:solidFill>
              <a:latin typeface="Calibri"/>
              <a:ea typeface="Calibri"/>
              <a:cs typeface="Calibri"/>
              <a:sym typeface="Calibri"/>
            </a:endParaRPr>
          </a:p>
        </p:txBody>
      </p:sp>
      <p:pic>
        <p:nvPicPr>
          <p:cNvPr descr="preencoded.png" id="584" name="Google Shape;584;p64"/>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585" name="Google Shape;585;p64"/>
          <p:cNvSpPr/>
          <p:nvPr/>
        </p:nvSpPr>
        <p:spPr>
          <a:xfrm>
            <a:off x="0" y="0"/>
            <a:ext cx="80700" cy="24231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4"/>
          <p:cNvSpPr/>
          <p:nvPr/>
        </p:nvSpPr>
        <p:spPr>
          <a:xfrm>
            <a:off x="0" y="2489900"/>
            <a:ext cx="80700" cy="2588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591" name="Shape 591"/>
        <p:cNvGrpSpPr/>
        <p:nvPr/>
      </p:nvGrpSpPr>
      <p:grpSpPr>
        <a:xfrm>
          <a:off x="0" y="0"/>
          <a:ext cx="0" cy="0"/>
          <a:chOff x="0" y="0"/>
          <a:chExt cx="0" cy="0"/>
        </a:xfrm>
      </p:grpSpPr>
      <p:sp>
        <p:nvSpPr>
          <p:cNvPr id="592" name="Google Shape;592;p65"/>
          <p:cNvSpPr/>
          <p:nvPr/>
        </p:nvSpPr>
        <p:spPr>
          <a:xfrm>
            <a:off x="0" y="0"/>
            <a:ext cx="9144000" cy="7773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5"/>
          <p:cNvSpPr/>
          <p:nvPr/>
        </p:nvSpPr>
        <p:spPr>
          <a:xfrm>
            <a:off x="0" y="749808"/>
            <a:ext cx="9144000" cy="366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4" name="Google Shape;594;p65"/>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595" name="Google Shape;595;p65"/>
          <p:cNvSpPr/>
          <p:nvPr/>
        </p:nvSpPr>
        <p:spPr>
          <a:xfrm>
            <a:off x="457200" y="128016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5"/>
          <p:cNvSpPr/>
          <p:nvPr/>
        </p:nvSpPr>
        <p:spPr>
          <a:xfrm>
            <a:off x="457200" y="128016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Logs</a:t>
            </a:r>
            <a:endParaRPr b="0" i="0" sz="1800" u="none" cap="none" strike="noStrike">
              <a:solidFill>
                <a:schemeClr val="dk1"/>
              </a:solidFill>
              <a:latin typeface="Calibri"/>
              <a:ea typeface="Calibri"/>
              <a:cs typeface="Calibri"/>
              <a:sym typeface="Calibri"/>
            </a:endParaRPr>
          </a:p>
        </p:txBody>
      </p:sp>
      <p:sp>
        <p:nvSpPr>
          <p:cNvPr id="597" name="Google Shape;597;p65"/>
          <p:cNvSpPr/>
          <p:nvPr/>
        </p:nvSpPr>
        <p:spPr>
          <a:xfrm>
            <a:off x="2560320" y="128016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65"/>
          <p:cNvSpPr/>
          <p:nvPr/>
        </p:nvSpPr>
        <p:spPr>
          <a:xfrm>
            <a:off x="2560320" y="128016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Metrics</a:t>
            </a:r>
            <a:endParaRPr b="0" i="0" sz="1800" u="none" cap="none" strike="noStrike">
              <a:solidFill>
                <a:schemeClr val="dk1"/>
              </a:solidFill>
              <a:latin typeface="Calibri"/>
              <a:ea typeface="Calibri"/>
              <a:cs typeface="Calibri"/>
              <a:sym typeface="Calibri"/>
            </a:endParaRPr>
          </a:p>
        </p:txBody>
      </p:sp>
      <p:sp>
        <p:nvSpPr>
          <p:cNvPr id="599" name="Google Shape;599;p65"/>
          <p:cNvSpPr/>
          <p:nvPr/>
        </p:nvSpPr>
        <p:spPr>
          <a:xfrm>
            <a:off x="4663440" y="128016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5"/>
          <p:cNvSpPr/>
          <p:nvPr/>
        </p:nvSpPr>
        <p:spPr>
          <a:xfrm>
            <a:off x="4663440" y="128016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Traces</a:t>
            </a:r>
            <a:endParaRPr b="0" i="0" sz="1800" u="none" cap="none" strike="noStrike">
              <a:solidFill>
                <a:schemeClr val="dk1"/>
              </a:solidFill>
              <a:latin typeface="Calibri"/>
              <a:ea typeface="Calibri"/>
              <a:cs typeface="Calibri"/>
              <a:sym typeface="Calibri"/>
            </a:endParaRPr>
          </a:p>
        </p:txBody>
      </p:sp>
      <p:sp>
        <p:nvSpPr>
          <p:cNvPr id="601" name="Google Shape;601;p65"/>
          <p:cNvSpPr/>
          <p:nvPr/>
        </p:nvSpPr>
        <p:spPr>
          <a:xfrm>
            <a:off x="6766560" y="128016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65"/>
          <p:cNvSpPr/>
          <p:nvPr/>
        </p:nvSpPr>
        <p:spPr>
          <a:xfrm>
            <a:off x="6766560" y="128016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Flows</a:t>
            </a:r>
            <a:endParaRPr b="0" i="0" sz="1800" u="none" cap="none" strike="noStrike">
              <a:solidFill>
                <a:schemeClr val="dk1"/>
              </a:solidFill>
              <a:latin typeface="Calibri"/>
              <a:ea typeface="Calibri"/>
              <a:cs typeface="Calibri"/>
              <a:sym typeface="Calibri"/>
            </a:endParaRPr>
          </a:p>
        </p:txBody>
      </p:sp>
      <p:sp>
        <p:nvSpPr>
          <p:cNvPr id="603" name="Google Shape;603;p65"/>
          <p:cNvSpPr/>
          <p:nvPr/>
        </p:nvSpPr>
        <p:spPr>
          <a:xfrm>
            <a:off x="457200" y="274320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65"/>
          <p:cNvSpPr/>
          <p:nvPr/>
        </p:nvSpPr>
        <p:spPr>
          <a:xfrm>
            <a:off x="457200" y="274320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Packet Captures</a:t>
            </a:r>
            <a:endParaRPr b="0" i="0" sz="1800" u="none" cap="none" strike="noStrike">
              <a:solidFill>
                <a:schemeClr val="dk1"/>
              </a:solidFill>
              <a:latin typeface="Calibri"/>
              <a:ea typeface="Calibri"/>
              <a:cs typeface="Calibri"/>
              <a:sym typeface="Calibri"/>
            </a:endParaRPr>
          </a:p>
        </p:txBody>
      </p:sp>
      <p:sp>
        <p:nvSpPr>
          <p:cNvPr id="605" name="Google Shape;605;p65"/>
          <p:cNvSpPr/>
          <p:nvPr/>
        </p:nvSpPr>
        <p:spPr>
          <a:xfrm>
            <a:off x="2560320" y="274320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5"/>
          <p:cNvSpPr/>
          <p:nvPr/>
        </p:nvSpPr>
        <p:spPr>
          <a:xfrm>
            <a:off x="2560320" y="274320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State</a:t>
            </a:r>
            <a:endParaRPr b="0" i="0" sz="1800" u="none" cap="none" strike="noStrike">
              <a:solidFill>
                <a:schemeClr val="dk1"/>
              </a:solidFill>
              <a:latin typeface="Calibri"/>
              <a:ea typeface="Calibri"/>
              <a:cs typeface="Calibri"/>
              <a:sym typeface="Calibri"/>
            </a:endParaRPr>
          </a:p>
        </p:txBody>
      </p:sp>
      <p:sp>
        <p:nvSpPr>
          <p:cNvPr id="607" name="Google Shape;607;p65"/>
          <p:cNvSpPr/>
          <p:nvPr/>
        </p:nvSpPr>
        <p:spPr>
          <a:xfrm>
            <a:off x="4663440" y="274320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5"/>
          <p:cNvSpPr/>
          <p:nvPr/>
        </p:nvSpPr>
        <p:spPr>
          <a:xfrm>
            <a:off x="4663440" y="274320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Config</a:t>
            </a:r>
            <a:endParaRPr b="0" i="0" sz="1800" u="none" cap="none" strike="noStrike">
              <a:solidFill>
                <a:schemeClr val="dk1"/>
              </a:solidFill>
              <a:latin typeface="Calibri"/>
              <a:ea typeface="Calibri"/>
              <a:cs typeface="Calibri"/>
              <a:sym typeface="Calibri"/>
            </a:endParaRPr>
          </a:p>
        </p:txBody>
      </p:sp>
      <p:sp>
        <p:nvSpPr>
          <p:cNvPr id="609" name="Google Shape;609;p65"/>
          <p:cNvSpPr/>
          <p:nvPr/>
        </p:nvSpPr>
        <p:spPr>
          <a:xfrm>
            <a:off x="6766560" y="2743200"/>
            <a:ext cx="1920300" cy="1097400"/>
          </a:xfrm>
          <a:prstGeom prst="rect">
            <a:avLst/>
          </a:prstGeom>
          <a:solidFill>
            <a:srgbClr val="1A2E1A"/>
          </a:solidFill>
          <a:ln cap="flat" cmpd="sng" w="1905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5"/>
          <p:cNvSpPr/>
          <p:nvPr/>
        </p:nvSpPr>
        <p:spPr>
          <a:xfrm>
            <a:off x="6766560" y="2743200"/>
            <a:ext cx="19203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Probes</a:t>
            </a:r>
            <a:endParaRPr b="0" i="0" sz="1800" u="none" cap="none" strike="noStrike">
              <a:solidFill>
                <a:schemeClr val="dk1"/>
              </a:solidFill>
              <a:latin typeface="Calibri"/>
              <a:ea typeface="Calibri"/>
              <a:cs typeface="Calibri"/>
              <a:sym typeface="Calibri"/>
            </a:endParaRPr>
          </a:p>
        </p:txBody>
      </p:sp>
      <p:sp>
        <p:nvSpPr>
          <p:cNvPr id="611" name="Google Shape;611;p65"/>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Observability Sources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616" name="Shape 616"/>
        <p:cNvGrpSpPr/>
        <p:nvPr/>
      </p:nvGrpSpPr>
      <p:grpSpPr>
        <a:xfrm>
          <a:off x="0" y="0"/>
          <a:ext cx="0" cy="0"/>
          <a:chOff x="0" y="0"/>
          <a:chExt cx="0" cy="0"/>
        </a:xfrm>
      </p:grpSpPr>
      <p:sp>
        <p:nvSpPr>
          <p:cNvPr id="617" name="Google Shape;617;p66"/>
          <p:cNvSpPr/>
          <p:nvPr/>
        </p:nvSpPr>
        <p:spPr>
          <a:xfrm>
            <a:off x="0" y="0"/>
            <a:ext cx="9144000" cy="7773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6"/>
          <p:cNvSpPr/>
          <p:nvPr/>
        </p:nvSpPr>
        <p:spPr>
          <a:xfrm>
            <a:off x="0" y="749808"/>
            <a:ext cx="9144000" cy="366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9" name="Google Shape;619;p66"/>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620" name="Google Shape;620;p66"/>
          <p:cNvSpPr/>
          <p:nvPr/>
        </p:nvSpPr>
        <p:spPr>
          <a:xfrm>
            <a:off x="1371600" y="1005840"/>
            <a:ext cx="4114800" cy="502800"/>
          </a:xfrm>
          <a:prstGeom prst="rect">
            <a:avLst/>
          </a:prstGeom>
          <a:solidFill>
            <a:srgbClr val="1A2E1A"/>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6"/>
          <p:cNvSpPr/>
          <p:nvPr/>
        </p:nvSpPr>
        <p:spPr>
          <a:xfrm>
            <a:off x="1371600" y="1005840"/>
            <a:ext cx="4114800" cy="50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200" u="none" cap="none" strike="noStrike">
                <a:solidFill>
                  <a:srgbClr val="F8FAFC"/>
                </a:solidFill>
                <a:latin typeface="Arial"/>
                <a:ea typeface="Arial"/>
                <a:cs typeface="Arial"/>
                <a:sym typeface="Arial"/>
              </a:rPr>
              <a:t>Query / Event / Insights Logic</a:t>
            </a:r>
            <a:endParaRPr b="0" i="0" sz="1200" u="none" cap="none" strike="noStrike">
              <a:solidFill>
                <a:schemeClr val="dk1"/>
              </a:solidFill>
              <a:latin typeface="Calibri"/>
              <a:ea typeface="Calibri"/>
              <a:cs typeface="Calibri"/>
              <a:sym typeface="Calibri"/>
            </a:endParaRPr>
          </a:p>
        </p:txBody>
      </p:sp>
      <p:sp>
        <p:nvSpPr>
          <p:cNvPr id="622" name="Google Shape;622;p66"/>
          <p:cNvSpPr/>
          <p:nvPr/>
        </p:nvSpPr>
        <p:spPr>
          <a:xfrm>
            <a:off x="1371600" y="1645920"/>
            <a:ext cx="4114800" cy="502800"/>
          </a:xfrm>
          <a:prstGeom prst="rect">
            <a:avLst/>
          </a:prstGeom>
          <a:solidFill>
            <a:srgbClr val="1A2E1A"/>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6"/>
          <p:cNvSpPr/>
          <p:nvPr/>
        </p:nvSpPr>
        <p:spPr>
          <a:xfrm>
            <a:off x="1371600" y="1645920"/>
            <a:ext cx="4114800" cy="50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200" u="none" cap="none" strike="noStrike">
                <a:solidFill>
                  <a:srgbClr val="F8FAFC"/>
                </a:solidFill>
                <a:latin typeface="Arial"/>
                <a:ea typeface="Arial"/>
                <a:cs typeface="Arial"/>
                <a:sym typeface="Arial"/>
              </a:rPr>
              <a:t>Storage</a:t>
            </a:r>
            <a:endParaRPr b="0" i="0" sz="1200" u="none" cap="none" strike="noStrike">
              <a:solidFill>
                <a:schemeClr val="dk1"/>
              </a:solidFill>
              <a:latin typeface="Calibri"/>
              <a:ea typeface="Calibri"/>
              <a:cs typeface="Calibri"/>
              <a:sym typeface="Calibri"/>
            </a:endParaRPr>
          </a:p>
        </p:txBody>
      </p:sp>
      <p:sp>
        <p:nvSpPr>
          <p:cNvPr id="624" name="Google Shape;624;p66"/>
          <p:cNvSpPr/>
          <p:nvPr/>
        </p:nvSpPr>
        <p:spPr>
          <a:xfrm>
            <a:off x="5760720" y="1645920"/>
            <a:ext cx="29262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Which Data retention Policy?</a:t>
            </a:r>
            <a:endParaRPr b="0" i="0" sz="1100" u="none" cap="none" strike="noStrike">
              <a:solidFill>
                <a:schemeClr val="dk1"/>
              </a:solidFill>
              <a:latin typeface="Calibri"/>
              <a:ea typeface="Calibri"/>
              <a:cs typeface="Calibri"/>
              <a:sym typeface="Calibri"/>
            </a:endParaRPr>
          </a:p>
        </p:txBody>
      </p:sp>
      <p:sp>
        <p:nvSpPr>
          <p:cNvPr id="625" name="Google Shape;625;p66"/>
          <p:cNvSpPr/>
          <p:nvPr/>
        </p:nvSpPr>
        <p:spPr>
          <a:xfrm>
            <a:off x="1371600" y="2286000"/>
            <a:ext cx="4114800" cy="502800"/>
          </a:xfrm>
          <a:prstGeom prst="rect">
            <a:avLst/>
          </a:prstGeom>
          <a:solidFill>
            <a:srgbClr val="1A2E1A"/>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6"/>
          <p:cNvSpPr/>
          <p:nvPr/>
        </p:nvSpPr>
        <p:spPr>
          <a:xfrm>
            <a:off x="1371600" y="2286000"/>
            <a:ext cx="4114800" cy="50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200" u="none" cap="none" strike="noStrike">
                <a:solidFill>
                  <a:srgbClr val="F8FAFC"/>
                </a:solidFill>
                <a:latin typeface="Arial"/>
                <a:ea typeface="Arial"/>
                <a:cs typeface="Arial"/>
                <a:sym typeface="Arial"/>
              </a:rPr>
              <a:t>Enrichment</a:t>
            </a:r>
            <a:endParaRPr b="0" i="0" sz="1200" u="none" cap="none" strike="noStrike">
              <a:solidFill>
                <a:schemeClr val="dk1"/>
              </a:solidFill>
              <a:latin typeface="Calibri"/>
              <a:ea typeface="Calibri"/>
              <a:cs typeface="Calibri"/>
              <a:sym typeface="Calibri"/>
            </a:endParaRPr>
          </a:p>
        </p:txBody>
      </p:sp>
      <p:sp>
        <p:nvSpPr>
          <p:cNvPr id="627" name="Google Shape;627;p66"/>
          <p:cNvSpPr/>
          <p:nvPr/>
        </p:nvSpPr>
        <p:spPr>
          <a:xfrm>
            <a:off x="5760720" y="2286000"/>
            <a:ext cx="29262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Provide Context to the data</a:t>
            </a:r>
            <a:endParaRPr b="0" i="0" sz="1100" u="none" cap="none" strike="noStrike">
              <a:solidFill>
                <a:schemeClr val="dk1"/>
              </a:solidFill>
              <a:latin typeface="Calibri"/>
              <a:ea typeface="Calibri"/>
              <a:cs typeface="Calibri"/>
              <a:sym typeface="Calibri"/>
            </a:endParaRPr>
          </a:p>
        </p:txBody>
      </p:sp>
      <p:sp>
        <p:nvSpPr>
          <p:cNvPr id="628" name="Google Shape;628;p66"/>
          <p:cNvSpPr/>
          <p:nvPr/>
        </p:nvSpPr>
        <p:spPr>
          <a:xfrm>
            <a:off x="1371600" y="2926080"/>
            <a:ext cx="4114800" cy="502800"/>
          </a:xfrm>
          <a:prstGeom prst="rect">
            <a:avLst/>
          </a:prstGeom>
          <a:solidFill>
            <a:srgbClr val="1A2E1A"/>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6"/>
          <p:cNvSpPr/>
          <p:nvPr/>
        </p:nvSpPr>
        <p:spPr>
          <a:xfrm>
            <a:off x="1371600" y="2926080"/>
            <a:ext cx="4114800" cy="50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200" u="none" cap="none" strike="noStrike">
                <a:solidFill>
                  <a:srgbClr val="F8FAFC"/>
                </a:solidFill>
                <a:latin typeface="Arial"/>
                <a:ea typeface="Arial"/>
                <a:cs typeface="Arial"/>
                <a:sym typeface="Arial"/>
              </a:rPr>
              <a:t>Normalization</a:t>
            </a:r>
            <a:endParaRPr b="0" i="0" sz="1200" u="none" cap="none" strike="noStrike">
              <a:solidFill>
                <a:schemeClr val="dk1"/>
              </a:solidFill>
              <a:latin typeface="Calibri"/>
              <a:ea typeface="Calibri"/>
              <a:cs typeface="Calibri"/>
              <a:sym typeface="Calibri"/>
            </a:endParaRPr>
          </a:p>
        </p:txBody>
      </p:sp>
      <p:sp>
        <p:nvSpPr>
          <p:cNvPr id="630" name="Google Shape;630;p66"/>
          <p:cNvSpPr/>
          <p:nvPr/>
        </p:nvSpPr>
        <p:spPr>
          <a:xfrm>
            <a:off x="5760720" y="2926080"/>
            <a:ext cx="29262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Make the data vendor neutral (Optional)</a:t>
            </a:r>
            <a:endParaRPr b="0" i="0" sz="1100" u="none" cap="none" strike="noStrike">
              <a:solidFill>
                <a:schemeClr val="dk1"/>
              </a:solidFill>
              <a:latin typeface="Calibri"/>
              <a:ea typeface="Calibri"/>
              <a:cs typeface="Calibri"/>
              <a:sym typeface="Calibri"/>
            </a:endParaRPr>
          </a:p>
        </p:txBody>
      </p:sp>
      <p:sp>
        <p:nvSpPr>
          <p:cNvPr id="631" name="Google Shape;631;p66"/>
          <p:cNvSpPr/>
          <p:nvPr/>
        </p:nvSpPr>
        <p:spPr>
          <a:xfrm>
            <a:off x="1371600" y="3566160"/>
            <a:ext cx="4114800" cy="502800"/>
          </a:xfrm>
          <a:prstGeom prst="rect">
            <a:avLst/>
          </a:prstGeom>
          <a:solidFill>
            <a:srgbClr val="1A2E1A"/>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6"/>
          <p:cNvSpPr/>
          <p:nvPr/>
        </p:nvSpPr>
        <p:spPr>
          <a:xfrm>
            <a:off x="1371600" y="3566160"/>
            <a:ext cx="4114800" cy="50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200" u="none" cap="none" strike="noStrike">
                <a:solidFill>
                  <a:srgbClr val="F8FAFC"/>
                </a:solidFill>
                <a:latin typeface="Arial"/>
                <a:ea typeface="Arial"/>
                <a:cs typeface="Arial"/>
                <a:sym typeface="Arial"/>
              </a:rPr>
              <a:t>Collector</a:t>
            </a:r>
            <a:endParaRPr b="0" i="0" sz="1200" u="none" cap="none" strike="noStrike">
              <a:solidFill>
                <a:schemeClr val="dk1"/>
              </a:solidFill>
              <a:latin typeface="Calibri"/>
              <a:ea typeface="Calibri"/>
              <a:cs typeface="Calibri"/>
              <a:sym typeface="Calibri"/>
            </a:endParaRPr>
          </a:p>
        </p:txBody>
      </p:sp>
      <p:sp>
        <p:nvSpPr>
          <p:cNvPr id="633" name="Google Shape;633;p66"/>
          <p:cNvSpPr/>
          <p:nvPr/>
        </p:nvSpPr>
        <p:spPr>
          <a:xfrm>
            <a:off x="5760720" y="3566160"/>
            <a:ext cx="29262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What to collect? Static or dynamic?</a:t>
            </a:r>
            <a:endParaRPr b="0" i="0" sz="1100" u="none" cap="none" strike="noStrike">
              <a:solidFill>
                <a:schemeClr val="dk1"/>
              </a:solidFill>
              <a:latin typeface="Calibri"/>
              <a:ea typeface="Calibri"/>
              <a:cs typeface="Calibri"/>
              <a:sym typeface="Calibri"/>
            </a:endParaRPr>
          </a:p>
        </p:txBody>
      </p:sp>
      <p:sp>
        <p:nvSpPr>
          <p:cNvPr id="634" name="Google Shape;634;p66"/>
          <p:cNvSpPr/>
          <p:nvPr/>
        </p:nvSpPr>
        <p:spPr>
          <a:xfrm>
            <a:off x="1371600" y="4206240"/>
            <a:ext cx="4114800" cy="502800"/>
          </a:xfrm>
          <a:prstGeom prst="rect">
            <a:avLst/>
          </a:prstGeom>
          <a:solidFill>
            <a:srgbClr val="64748B"/>
          </a:solidFill>
          <a:ln cap="flat" cmpd="sng" w="12700">
            <a:solidFill>
              <a:srgbClr val="6474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6"/>
          <p:cNvSpPr/>
          <p:nvPr/>
        </p:nvSpPr>
        <p:spPr>
          <a:xfrm>
            <a:off x="1371600" y="4206240"/>
            <a:ext cx="4114800" cy="50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200"/>
              <a:buFont typeface="Arial"/>
              <a:buNone/>
            </a:pPr>
            <a:r>
              <a:rPr b="1" i="0" lang="en-US" sz="1200" u="none" cap="none" strike="noStrike">
                <a:solidFill>
                  <a:srgbClr val="F8FAFC"/>
                </a:solidFill>
                <a:latin typeface="Arial"/>
                <a:ea typeface="Arial"/>
                <a:cs typeface="Arial"/>
                <a:sym typeface="Arial"/>
              </a:rPr>
              <a:t>Network Infrastructure</a:t>
            </a:r>
            <a:endParaRPr b="0" i="0" sz="1200" u="none" cap="none" strike="noStrike">
              <a:solidFill>
                <a:schemeClr val="dk1"/>
              </a:solidFill>
              <a:latin typeface="Calibri"/>
              <a:ea typeface="Calibri"/>
              <a:cs typeface="Calibri"/>
              <a:sym typeface="Calibri"/>
            </a:endParaRPr>
          </a:p>
        </p:txBody>
      </p:sp>
      <p:sp>
        <p:nvSpPr>
          <p:cNvPr id="636" name="Google Shape;636;p66"/>
          <p:cNvSpPr/>
          <p:nvPr/>
        </p:nvSpPr>
        <p:spPr>
          <a:xfrm>
            <a:off x="182880" y="3566160"/>
            <a:ext cx="1828800" cy="731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Push, Pull or both?</a:t>
            </a:r>
            <a:endParaRPr b="0" i="0" sz="1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Which protocol to use?</a:t>
            </a:r>
            <a:endParaRPr b="0" i="0" sz="1000" u="none" cap="none" strike="noStrike">
              <a:solidFill>
                <a:schemeClr val="dk1"/>
              </a:solidFill>
              <a:latin typeface="Calibri"/>
              <a:ea typeface="Calibri"/>
              <a:cs typeface="Calibri"/>
              <a:sym typeface="Calibri"/>
            </a:endParaRPr>
          </a:p>
        </p:txBody>
      </p:sp>
      <p:sp>
        <p:nvSpPr>
          <p:cNvPr id="637" name="Google Shape;637;p66"/>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Observability Stack: some questions to ask</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642" name="Shape 642"/>
        <p:cNvGrpSpPr/>
        <p:nvPr/>
      </p:nvGrpSpPr>
      <p:grpSpPr>
        <a:xfrm>
          <a:off x="0" y="0"/>
          <a:ext cx="0" cy="0"/>
          <a:chOff x="0" y="0"/>
          <a:chExt cx="0" cy="0"/>
        </a:xfrm>
      </p:grpSpPr>
      <p:sp>
        <p:nvSpPr>
          <p:cNvPr id="643" name="Google Shape;643;p67"/>
          <p:cNvSpPr/>
          <p:nvPr/>
        </p:nvSpPr>
        <p:spPr>
          <a:xfrm>
            <a:off x="0" y="0"/>
            <a:ext cx="9144000" cy="7773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67"/>
          <p:cNvSpPr/>
          <p:nvPr/>
        </p:nvSpPr>
        <p:spPr>
          <a:xfrm>
            <a:off x="0" y="749808"/>
            <a:ext cx="9144000" cy="366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7"/>
          <p:cNvSpPr/>
          <p:nvPr/>
        </p:nvSpPr>
        <p:spPr>
          <a:xfrm>
            <a:off x="365760" y="105156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7"/>
          <p:cNvSpPr/>
          <p:nvPr/>
        </p:nvSpPr>
        <p:spPr>
          <a:xfrm>
            <a:off x="50292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support historical data persistence</a:t>
            </a:r>
            <a:endParaRPr b="0" i="0" sz="1300" u="none" cap="none" strike="noStrike">
              <a:solidFill>
                <a:schemeClr val="dk1"/>
              </a:solidFill>
              <a:latin typeface="Calibri"/>
              <a:ea typeface="Calibri"/>
              <a:cs typeface="Calibri"/>
              <a:sym typeface="Calibri"/>
            </a:endParaRPr>
          </a:p>
        </p:txBody>
      </p:sp>
      <p:sp>
        <p:nvSpPr>
          <p:cNvPr id="647" name="Google Shape;647;p67"/>
          <p:cNvSpPr/>
          <p:nvPr/>
        </p:nvSpPr>
        <p:spPr>
          <a:xfrm>
            <a:off x="4846320" y="105156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7"/>
          <p:cNvSpPr/>
          <p:nvPr/>
        </p:nvSpPr>
        <p:spPr>
          <a:xfrm>
            <a:off x="498348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automatically generate events when discrepancies are detected</a:t>
            </a:r>
            <a:endParaRPr b="0" i="0" sz="1300" u="none" cap="none" strike="noStrike">
              <a:solidFill>
                <a:schemeClr val="dk1"/>
              </a:solidFill>
              <a:latin typeface="Calibri"/>
              <a:ea typeface="Calibri"/>
              <a:cs typeface="Calibri"/>
              <a:sym typeface="Calibri"/>
            </a:endParaRPr>
          </a:p>
        </p:txBody>
      </p:sp>
      <p:sp>
        <p:nvSpPr>
          <p:cNvPr id="649" name="Google Shape;649;p67"/>
          <p:cNvSpPr/>
          <p:nvPr/>
        </p:nvSpPr>
        <p:spPr>
          <a:xfrm>
            <a:off x="365760" y="201168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7"/>
          <p:cNvSpPr/>
          <p:nvPr/>
        </p:nvSpPr>
        <p:spPr>
          <a:xfrm>
            <a:off x="50292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offer programmatic access to this data</a:t>
            </a:r>
            <a:endParaRPr b="0" i="0" sz="1300" u="none" cap="none" strike="noStrike">
              <a:solidFill>
                <a:schemeClr val="dk1"/>
              </a:solidFill>
              <a:latin typeface="Calibri"/>
              <a:ea typeface="Calibri"/>
              <a:cs typeface="Calibri"/>
              <a:sym typeface="Calibri"/>
            </a:endParaRPr>
          </a:p>
        </p:txBody>
      </p:sp>
      <p:sp>
        <p:nvSpPr>
          <p:cNvPr id="651" name="Google Shape;651;p67"/>
          <p:cNvSpPr/>
          <p:nvPr/>
        </p:nvSpPr>
        <p:spPr>
          <a:xfrm>
            <a:off x="4846320" y="201168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67"/>
          <p:cNvSpPr/>
          <p:nvPr/>
        </p:nvSpPr>
        <p:spPr>
          <a:xfrm>
            <a:off x="498348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data SHOULD be normalized into vendor agnostic data model</a:t>
            </a:r>
            <a:endParaRPr b="0" i="0" sz="1300" u="none" cap="none" strike="noStrike">
              <a:solidFill>
                <a:schemeClr val="dk1"/>
              </a:solidFill>
              <a:latin typeface="Calibri"/>
              <a:ea typeface="Calibri"/>
              <a:cs typeface="Calibri"/>
              <a:sym typeface="Calibri"/>
            </a:endParaRPr>
          </a:p>
        </p:txBody>
      </p:sp>
      <p:sp>
        <p:nvSpPr>
          <p:cNvPr id="653" name="Google Shape;653;p67"/>
          <p:cNvSpPr/>
          <p:nvPr/>
        </p:nvSpPr>
        <p:spPr>
          <a:xfrm>
            <a:off x="365760" y="297180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7"/>
          <p:cNvSpPr/>
          <p:nvPr/>
        </p:nvSpPr>
        <p:spPr>
          <a:xfrm>
            <a:off x="50292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offer a capable query language to extract the data.</a:t>
            </a:r>
            <a:endParaRPr b="0" i="0" sz="1300" u="none" cap="none" strike="noStrike">
              <a:solidFill>
                <a:schemeClr val="dk1"/>
              </a:solidFill>
              <a:latin typeface="Calibri"/>
              <a:ea typeface="Calibri"/>
              <a:cs typeface="Calibri"/>
              <a:sym typeface="Calibri"/>
            </a:endParaRPr>
          </a:p>
        </p:txBody>
      </p:sp>
      <p:sp>
        <p:nvSpPr>
          <p:cNvPr id="655" name="Google Shape;655;p67"/>
          <p:cNvSpPr/>
          <p:nvPr/>
        </p:nvSpPr>
        <p:spPr>
          <a:xfrm>
            <a:off x="4846320" y="2971800"/>
            <a:ext cx="3931800" cy="777300"/>
          </a:xfrm>
          <a:prstGeom prst="rect">
            <a:avLst/>
          </a:prstGeom>
          <a:solidFill>
            <a:srgbClr val="036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7"/>
          <p:cNvSpPr/>
          <p:nvPr/>
        </p:nvSpPr>
        <p:spPr>
          <a:xfrm>
            <a:off x="498348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events MAY be processed by humans or connected to the Orchestration</a:t>
            </a:r>
            <a:endParaRPr b="0" i="0" sz="1300" u="none" cap="none" strike="noStrike">
              <a:solidFill>
                <a:schemeClr val="dk1"/>
              </a:solidFill>
              <a:latin typeface="Calibri"/>
              <a:ea typeface="Calibri"/>
              <a:cs typeface="Calibri"/>
              <a:sym typeface="Calibri"/>
            </a:endParaRPr>
          </a:p>
        </p:txBody>
      </p:sp>
      <p:sp>
        <p:nvSpPr>
          <p:cNvPr id="657" name="Google Shape;657;p67"/>
          <p:cNvSpPr/>
          <p:nvPr/>
        </p:nvSpPr>
        <p:spPr>
          <a:xfrm>
            <a:off x="365760" y="393192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67"/>
          <p:cNvSpPr/>
          <p:nvPr/>
        </p:nvSpPr>
        <p:spPr>
          <a:xfrm>
            <a:off x="502920" y="400507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expose relevant insights into the current network state</a:t>
            </a:r>
            <a:endParaRPr b="0" i="0" sz="1300" u="none" cap="none" strike="noStrike">
              <a:solidFill>
                <a:schemeClr val="dk1"/>
              </a:solidFill>
              <a:latin typeface="Calibri"/>
              <a:ea typeface="Calibri"/>
              <a:cs typeface="Calibri"/>
              <a:sym typeface="Calibri"/>
            </a:endParaRPr>
          </a:p>
        </p:txBody>
      </p:sp>
      <p:sp>
        <p:nvSpPr>
          <p:cNvPr id="659" name="Google Shape;659;p67"/>
          <p:cNvSpPr/>
          <p:nvPr/>
        </p:nvSpPr>
        <p:spPr>
          <a:xfrm>
            <a:off x="4846320" y="3931920"/>
            <a:ext cx="3931800" cy="777300"/>
          </a:xfrm>
          <a:prstGeom prst="rect">
            <a:avLst/>
          </a:prstGeom>
          <a:solidFill>
            <a:srgbClr val="036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7"/>
          <p:cNvSpPr/>
          <p:nvPr/>
        </p:nvSpPr>
        <p:spPr>
          <a:xfrm>
            <a:off x="4983480" y="400507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MAY be enriched with contextual information from the intended state</a:t>
            </a:r>
            <a:endParaRPr b="0" i="0" sz="1300" u="none" cap="none" strike="noStrike">
              <a:solidFill>
                <a:schemeClr val="dk1"/>
              </a:solidFill>
              <a:latin typeface="Calibri"/>
              <a:ea typeface="Calibri"/>
              <a:cs typeface="Calibri"/>
              <a:sym typeface="Calibri"/>
            </a:endParaRPr>
          </a:p>
        </p:txBody>
      </p:sp>
      <p:pic>
        <p:nvPicPr>
          <p:cNvPr descr="preencoded.png" id="661" name="Google Shape;661;p67"/>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662" name="Google Shape;662;p67"/>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Observability - Requirements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667" name="Shape 667"/>
        <p:cNvGrpSpPr/>
        <p:nvPr/>
      </p:nvGrpSpPr>
      <p:grpSpPr>
        <a:xfrm>
          <a:off x="0" y="0"/>
          <a:ext cx="0" cy="0"/>
          <a:chOff x="0" y="0"/>
          <a:chExt cx="0" cy="0"/>
        </a:xfrm>
      </p:grpSpPr>
      <p:sp>
        <p:nvSpPr>
          <p:cNvPr id="668" name="Google Shape;668;p68"/>
          <p:cNvSpPr/>
          <p:nvPr/>
        </p:nvSpPr>
        <p:spPr>
          <a:xfrm>
            <a:off x="0" y="749808"/>
            <a:ext cx="9144000" cy="36600"/>
          </a:xfrm>
          <a:prstGeom prst="rect">
            <a:avLst/>
          </a:prstGeom>
          <a:solidFill>
            <a:srgbClr val="F43F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8"/>
          <p:cNvSpPr/>
          <p:nvPr/>
        </p:nvSpPr>
        <p:spPr>
          <a:xfrm>
            <a:off x="365760" y="105156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8"/>
          <p:cNvSpPr/>
          <p:nvPr/>
        </p:nvSpPr>
        <p:spPr>
          <a:xfrm>
            <a:off x="50292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include capabilities for retrieving live data from the network using read interfaces (push, pull)</a:t>
            </a:r>
            <a:endParaRPr b="0" i="0" sz="1300" u="none" cap="none" strike="noStrike">
              <a:solidFill>
                <a:schemeClr val="dk1"/>
              </a:solidFill>
              <a:latin typeface="Calibri"/>
              <a:ea typeface="Calibri"/>
              <a:cs typeface="Calibri"/>
              <a:sym typeface="Calibri"/>
            </a:endParaRPr>
          </a:p>
        </p:txBody>
      </p:sp>
      <p:pic>
        <p:nvPicPr>
          <p:cNvPr descr="preencoded.png" id="671" name="Google Shape;671;p68"/>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672" name="Google Shape;672;p68"/>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Collector - Requirements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677" name="Shape 677"/>
        <p:cNvGrpSpPr/>
        <p:nvPr/>
      </p:nvGrpSpPr>
      <p:grpSpPr>
        <a:xfrm>
          <a:off x="0" y="0"/>
          <a:ext cx="0" cy="0"/>
          <a:chOff x="0" y="0"/>
          <a:chExt cx="0" cy="0"/>
        </a:xfrm>
      </p:grpSpPr>
      <p:sp>
        <p:nvSpPr>
          <p:cNvPr id="678" name="Google Shape;678;p69"/>
          <p:cNvSpPr/>
          <p:nvPr/>
        </p:nvSpPr>
        <p:spPr>
          <a:xfrm>
            <a:off x="0" y="0"/>
            <a:ext cx="73200" cy="51435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9" name="Google Shape;679;p69"/>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680" name="Google Shape;680;p69"/>
          <p:cNvSpPr txBox="1"/>
          <p:nvPr>
            <p:ph type="title"/>
          </p:nvPr>
        </p:nvSpPr>
        <p:spPr>
          <a:xfrm>
            <a:off x="501525" y="2026175"/>
            <a:ext cx="7193700" cy="8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Orchestrator</a:t>
            </a:r>
            <a:endParaRPr/>
          </a:p>
          <a:p>
            <a:pPr indent="0" lvl="0" marL="0" rtl="0" algn="l">
              <a:spcBef>
                <a:spcPts val="0"/>
              </a:spcBef>
              <a:spcAft>
                <a:spcPts val="0"/>
              </a:spcAft>
              <a:buNone/>
            </a:pPr>
            <a:r>
              <a:t/>
            </a:r>
            <a:endParaRPr/>
          </a:p>
        </p:txBody>
      </p:sp>
      <p:pic>
        <p:nvPicPr>
          <p:cNvPr id="681" name="Google Shape;681;p69"/>
          <p:cNvPicPr preferRelativeResize="0"/>
          <p:nvPr/>
        </p:nvPicPr>
        <p:blipFill rotWithShape="1">
          <a:blip r:embed="rId4">
            <a:alphaModFix/>
          </a:blip>
          <a:srcRect b="0" l="3807" r="4458" t="10482"/>
          <a:stretch/>
        </p:blipFill>
        <p:spPr>
          <a:xfrm>
            <a:off x="4800525" y="1156350"/>
            <a:ext cx="3982331" cy="259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4"/>
          <p:cNvPicPr preferRelativeResize="0"/>
          <p:nvPr/>
        </p:nvPicPr>
        <p:blipFill rotWithShape="1">
          <a:blip r:embed="rId3">
            <a:alphaModFix/>
          </a:blip>
          <a:srcRect b="0" l="7783" r="0" t="0"/>
          <a:stretch/>
        </p:blipFill>
        <p:spPr>
          <a:xfrm>
            <a:off x="150" y="0"/>
            <a:ext cx="9144000" cy="5143500"/>
          </a:xfrm>
          <a:prstGeom prst="rect">
            <a:avLst/>
          </a:prstGeom>
          <a:noFill/>
          <a:ln>
            <a:noFill/>
          </a:ln>
        </p:spPr>
      </p:pic>
      <p:sp>
        <p:nvSpPr>
          <p:cNvPr id="172" name="Google Shape;172;p34"/>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900"/>
              <a:t>Modern networks demand automation that teams can trust, understand, and safely evolve.</a:t>
            </a:r>
            <a:endParaRPr sz="3900"/>
          </a:p>
        </p:txBody>
      </p:sp>
      <p:pic>
        <p:nvPicPr>
          <p:cNvPr id="173" name="Google Shape;173;p34"/>
          <p:cNvPicPr preferRelativeResize="0"/>
          <p:nvPr/>
        </p:nvPicPr>
        <p:blipFill>
          <a:blip r:embed="rId4">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686" name="Shape 686"/>
        <p:cNvGrpSpPr/>
        <p:nvPr/>
      </p:nvGrpSpPr>
      <p:grpSpPr>
        <a:xfrm>
          <a:off x="0" y="0"/>
          <a:ext cx="0" cy="0"/>
          <a:chOff x="0" y="0"/>
          <a:chExt cx="0" cy="0"/>
        </a:xfrm>
      </p:grpSpPr>
      <p:sp>
        <p:nvSpPr>
          <p:cNvPr id="687" name="Google Shape;687;p70"/>
          <p:cNvSpPr/>
          <p:nvPr/>
        </p:nvSpPr>
        <p:spPr>
          <a:xfrm>
            <a:off x="0" y="0"/>
            <a:ext cx="73200" cy="51435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0"/>
          <p:cNvSpPr/>
          <p:nvPr/>
        </p:nvSpPr>
        <p:spPr>
          <a:xfrm>
            <a:off x="4572000" y="1097280"/>
            <a:ext cx="4114800" cy="2926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2000"/>
              <a:buFont typeface="Arial"/>
              <a:buNone/>
            </a:pPr>
            <a:r>
              <a:rPr b="0" i="1" lang="en-US" sz="2000" u="none" cap="none" strike="noStrike">
                <a:solidFill>
                  <a:srgbClr val="94A3B8"/>
                </a:solidFill>
                <a:latin typeface="Arial"/>
                <a:ea typeface="Arial"/>
                <a:cs typeface="Arial"/>
                <a:sym typeface="Arial"/>
              </a:rPr>
              <a:t>Coordinates activities across various building blocks</a:t>
            </a:r>
            <a:endParaRPr b="0" i="0" sz="2000" u="none" cap="none" strike="noStrike">
              <a:solidFill>
                <a:schemeClr val="dk1"/>
              </a:solidFill>
              <a:latin typeface="Calibri"/>
              <a:ea typeface="Calibri"/>
              <a:cs typeface="Calibri"/>
              <a:sym typeface="Calibri"/>
            </a:endParaRPr>
          </a:p>
        </p:txBody>
      </p:sp>
      <p:pic>
        <p:nvPicPr>
          <p:cNvPr descr="preencoded.png" id="689" name="Google Shape;689;p70"/>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690" name="Google Shape;690;p70"/>
          <p:cNvSpPr txBox="1"/>
          <p:nvPr>
            <p:ph type="title"/>
          </p:nvPr>
        </p:nvSpPr>
        <p:spPr>
          <a:xfrm>
            <a:off x="598400" y="2026175"/>
            <a:ext cx="4193100" cy="8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Orchestrator</a:t>
            </a:r>
            <a:endParaRPr/>
          </a:p>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695" name="Shape 695"/>
        <p:cNvGrpSpPr/>
        <p:nvPr/>
      </p:nvGrpSpPr>
      <p:grpSpPr>
        <a:xfrm>
          <a:off x="0" y="0"/>
          <a:ext cx="0" cy="0"/>
          <a:chOff x="0" y="0"/>
          <a:chExt cx="0" cy="0"/>
        </a:xfrm>
      </p:grpSpPr>
      <p:sp>
        <p:nvSpPr>
          <p:cNvPr id="696" name="Google Shape;696;p71"/>
          <p:cNvSpPr/>
          <p:nvPr/>
        </p:nvSpPr>
        <p:spPr>
          <a:xfrm>
            <a:off x="0" y="749808"/>
            <a:ext cx="9144000" cy="366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7" name="Google Shape;697;p71"/>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pic>
        <p:nvPicPr>
          <p:cNvPr id="698" name="Google Shape;698;p71"/>
          <p:cNvPicPr preferRelativeResize="0"/>
          <p:nvPr/>
        </p:nvPicPr>
        <p:blipFill>
          <a:blip r:embed="rId4">
            <a:alphaModFix/>
          </a:blip>
          <a:stretch>
            <a:fillRect/>
          </a:stretch>
        </p:blipFill>
        <p:spPr>
          <a:xfrm>
            <a:off x="4985590" y="1721686"/>
            <a:ext cx="556375" cy="556375"/>
          </a:xfrm>
          <a:prstGeom prst="rect">
            <a:avLst/>
          </a:prstGeom>
          <a:noFill/>
          <a:ln>
            <a:noFill/>
          </a:ln>
        </p:spPr>
      </p:pic>
      <p:sp>
        <p:nvSpPr>
          <p:cNvPr id="699" name="Google Shape;699;p71"/>
          <p:cNvSpPr/>
          <p:nvPr/>
        </p:nvSpPr>
        <p:spPr>
          <a:xfrm>
            <a:off x="4700374" y="2231925"/>
            <a:ext cx="1126800" cy="457200"/>
          </a:xfrm>
          <a:prstGeom prst="roundRect">
            <a:avLst>
              <a:gd fmla="val 16667" name="adj"/>
            </a:avLst>
          </a:prstGeom>
          <a:solidFill>
            <a:srgbClr val="B4A7D6"/>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US" sz="1318">
                <a:latin typeface="Calibri"/>
                <a:ea typeface="Calibri"/>
                <a:cs typeface="Calibri"/>
                <a:sym typeface="Calibri"/>
              </a:rPr>
              <a:t>Sense</a:t>
            </a:r>
            <a:endParaRPr sz="1318">
              <a:latin typeface="Calibri"/>
              <a:ea typeface="Calibri"/>
              <a:cs typeface="Calibri"/>
              <a:sym typeface="Calibri"/>
            </a:endParaRPr>
          </a:p>
        </p:txBody>
      </p:sp>
      <p:sp>
        <p:nvSpPr>
          <p:cNvPr id="700" name="Google Shape;700;p71"/>
          <p:cNvSpPr/>
          <p:nvPr/>
        </p:nvSpPr>
        <p:spPr>
          <a:xfrm>
            <a:off x="6156893" y="3341972"/>
            <a:ext cx="1126800" cy="457200"/>
          </a:xfrm>
          <a:prstGeom prst="roundRect">
            <a:avLst>
              <a:gd fmla="val 16667" name="adj"/>
            </a:avLst>
          </a:prstGeom>
          <a:solidFill>
            <a:srgbClr val="D9D2E9"/>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US" sz="1318">
                <a:latin typeface="Calibri"/>
                <a:ea typeface="Calibri"/>
                <a:cs typeface="Calibri"/>
                <a:sym typeface="Calibri"/>
              </a:rPr>
              <a:t>Runtime</a:t>
            </a:r>
            <a:endParaRPr sz="1318">
              <a:latin typeface="Calibri"/>
              <a:ea typeface="Calibri"/>
              <a:cs typeface="Calibri"/>
              <a:sym typeface="Calibri"/>
            </a:endParaRPr>
          </a:p>
        </p:txBody>
      </p:sp>
      <p:cxnSp>
        <p:nvCxnSpPr>
          <p:cNvPr id="701" name="Google Shape;701;p71"/>
          <p:cNvCxnSpPr>
            <a:stCxn id="699" idx="3"/>
            <a:endCxn id="702" idx="1"/>
          </p:cNvCxnSpPr>
          <p:nvPr/>
        </p:nvCxnSpPr>
        <p:spPr>
          <a:xfrm>
            <a:off x="5827174" y="2460525"/>
            <a:ext cx="279600" cy="0"/>
          </a:xfrm>
          <a:prstGeom prst="straightConnector1">
            <a:avLst/>
          </a:prstGeom>
          <a:noFill/>
          <a:ln cap="flat" cmpd="sng" w="3150">
            <a:solidFill>
              <a:srgbClr val="595959"/>
            </a:solidFill>
            <a:prstDash val="solid"/>
            <a:round/>
            <a:headEnd len="med" w="med" type="none"/>
            <a:tailEnd len="med" w="med" type="stealth"/>
          </a:ln>
        </p:spPr>
      </p:cxnSp>
      <p:cxnSp>
        <p:nvCxnSpPr>
          <p:cNvPr id="703" name="Google Shape;703;p71"/>
          <p:cNvCxnSpPr>
            <a:stCxn id="702" idx="3"/>
            <a:endCxn id="704" idx="1"/>
          </p:cNvCxnSpPr>
          <p:nvPr/>
        </p:nvCxnSpPr>
        <p:spPr>
          <a:xfrm>
            <a:off x="7233490" y="2460525"/>
            <a:ext cx="210600" cy="0"/>
          </a:xfrm>
          <a:prstGeom prst="straightConnector1">
            <a:avLst/>
          </a:prstGeom>
          <a:noFill/>
          <a:ln cap="flat" cmpd="sng" w="3150">
            <a:solidFill>
              <a:srgbClr val="595959"/>
            </a:solidFill>
            <a:prstDash val="solid"/>
            <a:round/>
            <a:headEnd len="med" w="med" type="none"/>
            <a:tailEnd len="med" w="med" type="triangle"/>
          </a:ln>
        </p:spPr>
      </p:cxnSp>
      <p:cxnSp>
        <p:nvCxnSpPr>
          <p:cNvPr id="705" name="Google Shape;705;p71"/>
          <p:cNvCxnSpPr>
            <a:stCxn id="704" idx="2"/>
            <a:endCxn id="700" idx="3"/>
          </p:cNvCxnSpPr>
          <p:nvPr/>
        </p:nvCxnSpPr>
        <p:spPr>
          <a:xfrm rot="5400000">
            <a:off x="7204882" y="2767875"/>
            <a:ext cx="881400" cy="723900"/>
          </a:xfrm>
          <a:prstGeom prst="curvedConnector2">
            <a:avLst/>
          </a:prstGeom>
          <a:noFill/>
          <a:ln cap="flat" cmpd="sng" w="3150">
            <a:solidFill>
              <a:srgbClr val="595959"/>
            </a:solidFill>
            <a:prstDash val="solid"/>
            <a:round/>
            <a:headEnd len="med" w="med" type="none"/>
            <a:tailEnd len="med" w="med" type="stealth"/>
          </a:ln>
        </p:spPr>
      </p:cxnSp>
      <p:cxnSp>
        <p:nvCxnSpPr>
          <p:cNvPr id="706" name="Google Shape;706;p71"/>
          <p:cNvCxnSpPr>
            <a:stCxn id="700" idx="1"/>
            <a:endCxn id="699" idx="2"/>
          </p:cNvCxnSpPr>
          <p:nvPr/>
        </p:nvCxnSpPr>
        <p:spPr>
          <a:xfrm rot="10800000">
            <a:off x="5263793" y="2689172"/>
            <a:ext cx="893100" cy="881400"/>
          </a:xfrm>
          <a:prstGeom prst="curvedConnector2">
            <a:avLst/>
          </a:prstGeom>
          <a:noFill/>
          <a:ln cap="flat" cmpd="sng" w="3150">
            <a:solidFill>
              <a:srgbClr val="595959"/>
            </a:solidFill>
            <a:prstDash val="solid"/>
            <a:round/>
            <a:headEnd len="med" w="med" type="none"/>
            <a:tailEnd len="med" w="med" type="stealth"/>
          </a:ln>
        </p:spPr>
      </p:cxnSp>
      <p:pic>
        <p:nvPicPr>
          <p:cNvPr id="707" name="Google Shape;707;p71"/>
          <p:cNvPicPr preferRelativeResize="0"/>
          <p:nvPr/>
        </p:nvPicPr>
        <p:blipFill>
          <a:blip r:embed="rId5">
            <a:alphaModFix/>
          </a:blip>
          <a:stretch>
            <a:fillRect/>
          </a:stretch>
        </p:blipFill>
        <p:spPr>
          <a:xfrm>
            <a:off x="7658134" y="1650463"/>
            <a:ext cx="698789" cy="698789"/>
          </a:xfrm>
          <a:prstGeom prst="rect">
            <a:avLst/>
          </a:prstGeom>
          <a:noFill/>
          <a:ln>
            <a:noFill/>
          </a:ln>
        </p:spPr>
      </p:pic>
      <p:sp>
        <p:nvSpPr>
          <p:cNvPr id="704" name="Google Shape;704;p71"/>
          <p:cNvSpPr/>
          <p:nvPr/>
        </p:nvSpPr>
        <p:spPr>
          <a:xfrm>
            <a:off x="7444132" y="2231925"/>
            <a:ext cx="1126800" cy="457200"/>
          </a:xfrm>
          <a:prstGeom prst="roundRect">
            <a:avLst>
              <a:gd fmla="val 16667" name="adj"/>
            </a:avLst>
          </a:prstGeom>
          <a:solidFill>
            <a:srgbClr val="351C75"/>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US" sz="1318">
                <a:solidFill>
                  <a:srgbClr val="FFFFFF"/>
                </a:solidFill>
                <a:latin typeface="Calibri"/>
                <a:ea typeface="Calibri"/>
                <a:cs typeface="Calibri"/>
                <a:sym typeface="Calibri"/>
              </a:rPr>
              <a:t>Act</a:t>
            </a:r>
            <a:endParaRPr sz="1318">
              <a:solidFill>
                <a:srgbClr val="FFFFFF"/>
              </a:solidFill>
              <a:latin typeface="Calibri"/>
              <a:ea typeface="Calibri"/>
              <a:cs typeface="Calibri"/>
              <a:sym typeface="Calibri"/>
            </a:endParaRPr>
          </a:p>
        </p:txBody>
      </p:sp>
      <p:pic>
        <p:nvPicPr>
          <p:cNvPr id="708" name="Google Shape;708;p71"/>
          <p:cNvPicPr preferRelativeResize="0"/>
          <p:nvPr/>
        </p:nvPicPr>
        <p:blipFill>
          <a:blip r:embed="rId6">
            <a:alphaModFix/>
          </a:blip>
          <a:stretch>
            <a:fillRect/>
          </a:stretch>
        </p:blipFill>
        <p:spPr>
          <a:xfrm>
            <a:off x="6333246" y="1696584"/>
            <a:ext cx="698790" cy="698790"/>
          </a:xfrm>
          <a:prstGeom prst="rect">
            <a:avLst/>
          </a:prstGeom>
          <a:noFill/>
          <a:ln>
            <a:noFill/>
          </a:ln>
        </p:spPr>
      </p:pic>
      <p:sp>
        <p:nvSpPr>
          <p:cNvPr id="702" name="Google Shape;702;p71"/>
          <p:cNvSpPr/>
          <p:nvPr/>
        </p:nvSpPr>
        <p:spPr>
          <a:xfrm>
            <a:off x="6106690" y="2231925"/>
            <a:ext cx="1126800" cy="457200"/>
          </a:xfrm>
          <a:prstGeom prst="roundRect">
            <a:avLst>
              <a:gd fmla="val 16667" name="adj"/>
            </a:avLst>
          </a:prstGeom>
          <a:solidFill>
            <a:srgbClr val="674EA7"/>
          </a:solidFill>
          <a:ln cap="flat" cmpd="sng" w="3150">
            <a:solidFill>
              <a:srgbClr val="595959"/>
            </a:solidFill>
            <a:prstDash val="solid"/>
            <a:round/>
            <a:headEnd len="sm" w="sm" type="none"/>
            <a:tailEnd len="sm" w="sm" type="none"/>
          </a:ln>
        </p:spPr>
        <p:txBody>
          <a:bodyPr anchorCtr="0" anchor="ctr" bIns="30100" lIns="30100" spcFirstLastPara="1" rIns="30100" wrap="square" tIns="30100">
            <a:noAutofit/>
          </a:bodyPr>
          <a:lstStyle/>
          <a:p>
            <a:pPr indent="0" lvl="0" marL="0" rtl="0" algn="ctr">
              <a:spcBef>
                <a:spcPts val="0"/>
              </a:spcBef>
              <a:spcAft>
                <a:spcPts val="0"/>
              </a:spcAft>
              <a:buNone/>
            </a:pPr>
            <a:r>
              <a:rPr lang="en-US" sz="1318">
                <a:solidFill>
                  <a:srgbClr val="FFFFFF"/>
                </a:solidFill>
                <a:latin typeface="Calibri"/>
                <a:ea typeface="Calibri"/>
                <a:cs typeface="Calibri"/>
                <a:sym typeface="Calibri"/>
              </a:rPr>
              <a:t>Logic</a:t>
            </a:r>
            <a:endParaRPr sz="1318">
              <a:solidFill>
                <a:srgbClr val="FFFFFF"/>
              </a:solidFill>
              <a:latin typeface="Calibri"/>
              <a:ea typeface="Calibri"/>
              <a:cs typeface="Calibri"/>
              <a:sym typeface="Calibri"/>
            </a:endParaRPr>
          </a:p>
        </p:txBody>
      </p:sp>
      <p:pic>
        <p:nvPicPr>
          <p:cNvPr id="709" name="Google Shape;709;p71"/>
          <p:cNvPicPr preferRelativeResize="0"/>
          <p:nvPr/>
        </p:nvPicPr>
        <p:blipFill rotWithShape="1">
          <a:blip r:embed="rId7">
            <a:alphaModFix/>
          </a:blip>
          <a:srcRect b="0" l="0" r="0" t="0"/>
          <a:stretch/>
        </p:blipFill>
        <p:spPr>
          <a:xfrm>
            <a:off x="573075" y="1907925"/>
            <a:ext cx="3161325" cy="1491276"/>
          </a:xfrm>
          <a:prstGeom prst="rect">
            <a:avLst/>
          </a:prstGeom>
          <a:noFill/>
          <a:ln>
            <a:noFill/>
          </a:ln>
        </p:spPr>
      </p:pic>
      <p:sp>
        <p:nvSpPr>
          <p:cNvPr id="710" name="Google Shape;710;p71"/>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300"/>
              <a:t>Event Driven Control Loop: Sense - Logic (Reason) - Act</a:t>
            </a:r>
            <a:endParaRPr sz="2300"/>
          </a:p>
          <a:p>
            <a:pPr indent="0" lvl="0" marL="0" rtl="0" algn="l">
              <a:spcBef>
                <a:spcPts val="0"/>
              </a:spcBef>
              <a:spcAft>
                <a:spcPts val="0"/>
              </a:spcAft>
              <a:buNone/>
            </a:pPr>
            <a:r>
              <a:t/>
            </a:r>
            <a:endParaRPr sz="23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715" name="Shape 715"/>
        <p:cNvGrpSpPr/>
        <p:nvPr/>
      </p:nvGrpSpPr>
      <p:grpSpPr>
        <a:xfrm>
          <a:off x="0" y="0"/>
          <a:ext cx="0" cy="0"/>
          <a:chOff x="0" y="0"/>
          <a:chExt cx="0" cy="0"/>
        </a:xfrm>
      </p:grpSpPr>
      <p:sp>
        <p:nvSpPr>
          <p:cNvPr id="716" name="Google Shape;716;p72"/>
          <p:cNvSpPr/>
          <p:nvPr/>
        </p:nvSpPr>
        <p:spPr>
          <a:xfrm>
            <a:off x="0" y="749808"/>
            <a:ext cx="9144000" cy="366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17" name="Google Shape;717;p72"/>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718" name="Google Shape;718;p72"/>
          <p:cNvSpPr/>
          <p:nvPr/>
        </p:nvSpPr>
        <p:spPr>
          <a:xfrm>
            <a:off x="274320" y="1097280"/>
            <a:ext cx="2011800" cy="29262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2"/>
          <p:cNvSpPr/>
          <p:nvPr/>
        </p:nvSpPr>
        <p:spPr>
          <a:xfrm>
            <a:off x="274320" y="123444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D4FF"/>
              </a:buClr>
              <a:buSzPts val="1600"/>
              <a:buFont typeface="Arial"/>
              <a:buNone/>
            </a:pPr>
            <a:r>
              <a:rPr b="1" i="0" lang="en-US" sz="1900" u="none" cap="none" strike="noStrike">
                <a:solidFill>
                  <a:srgbClr val="00D4FF"/>
                </a:solidFill>
                <a:latin typeface="Arial"/>
                <a:ea typeface="Arial"/>
                <a:cs typeface="Arial"/>
                <a:sym typeface="Arial"/>
              </a:rPr>
              <a:t>Monolith</a:t>
            </a:r>
            <a:endParaRPr b="0" i="0" sz="1900" u="none" cap="none" strike="noStrike">
              <a:solidFill>
                <a:schemeClr val="dk1"/>
              </a:solidFill>
              <a:latin typeface="Calibri"/>
              <a:ea typeface="Calibri"/>
              <a:cs typeface="Calibri"/>
              <a:sym typeface="Calibri"/>
            </a:endParaRPr>
          </a:p>
        </p:txBody>
      </p:sp>
      <p:sp>
        <p:nvSpPr>
          <p:cNvPr id="720" name="Google Shape;720;p72"/>
          <p:cNvSpPr/>
          <p:nvPr/>
        </p:nvSpPr>
        <p:spPr>
          <a:xfrm>
            <a:off x="365760" y="3291840"/>
            <a:ext cx="18288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1100"/>
              <a:buFont typeface="Arial"/>
              <a:buNone/>
            </a:pPr>
            <a:r>
              <a:rPr b="0" i="0" lang="en-US" sz="1100" u="none" cap="none" strike="noStrike">
                <a:solidFill>
                  <a:schemeClr val="lt1"/>
                </a:solidFill>
                <a:latin typeface="Arial"/>
                <a:ea typeface="Arial"/>
                <a:cs typeface="Arial"/>
                <a:sym typeface="Arial"/>
              </a:rPr>
              <a:t>E.g. a python program</a:t>
            </a:r>
            <a:endParaRPr b="0" i="0" sz="1100" u="none" cap="none" strike="noStrike">
              <a:solidFill>
                <a:schemeClr val="lt1"/>
              </a:solidFill>
              <a:latin typeface="Calibri"/>
              <a:ea typeface="Calibri"/>
              <a:cs typeface="Calibri"/>
              <a:sym typeface="Calibri"/>
            </a:endParaRPr>
          </a:p>
        </p:txBody>
      </p:sp>
      <p:sp>
        <p:nvSpPr>
          <p:cNvPr id="721" name="Google Shape;721;p72"/>
          <p:cNvSpPr/>
          <p:nvPr/>
        </p:nvSpPr>
        <p:spPr>
          <a:xfrm>
            <a:off x="2468880" y="1097280"/>
            <a:ext cx="2011800" cy="29262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2"/>
          <p:cNvSpPr/>
          <p:nvPr/>
        </p:nvSpPr>
        <p:spPr>
          <a:xfrm>
            <a:off x="2468880" y="123444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D4FF"/>
              </a:buClr>
              <a:buSzPts val="1600"/>
              <a:buFont typeface="Arial"/>
              <a:buNone/>
            </a:pPr>
            <a:r>
              <a:rPr b="1" i="0" lang="en-US" sz="1900" u="none" cap="none" strike="noStrike">
                <a:solidFill>
                  <a:srgbClr val="00D4FF"/>
                </a:solidFill>
                <a:latin typeface="Arial"/>
                <a:ea typeface="Arial"/>
                <a:cs typeface="Arial"/>
                <a:sym typeface="Arial"/>
              </a:rPr>
              <a:t>Workflow</a:t>
            </a:r>
            <a:endParaRPr b="0" i="0" sz="1900" u="none" cap="none" strike="noStrike">
              <a:solidFill>
                <a:schemeClr val="dk1"/>
              </a:solidFill>
              <a:latin typeface="Calibri"/>
              <a:ea typeface="Calibri"/>
              <a:cs typeface="Calibri"/>
              <a:sym typeface="Calibri"/>
            </a:endParaRPr>
          </a:p>
        </p:txBody>
      </p:sp>
      <p:sp>
        <p:nvSpPr>
          <p:cNvPr id="723" name="Google Shape;723;p72"/>
          <p:cNvSpPr/>
          <p:nvPr/>
        </p:nvSpPr>
        <p:spPr>
          <a:xfrm>
            <a:off x="2560320" y="3291840"/>
            <a:ext cx="18288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1100"/>
              <a:buFont typeface="Arial"/>
              <a:buNone/>
            </a:pPr>
            <a:r>
              <a:rPr b="0" i="0" lang="en-US" sz="1100" u="none" cap="none" strike="noStrike">
                <a:solidFill>
                  <a:schemeClr val="lt1"/>
                </a:solidFill>
                <a:latin typeface="Arial"/>
                <a:ea typeface="Arial"/>
                <a:cs typeface="Arial"/>
                <a:sym typeface="Arial"/>
              </a:rPr>
              <a:t>Ansible (predefined workflow)</a:t>
            </a:r>
            <a:endParaRPr b="0" i="0" sz="1100" u="none" cap="none" strike="noStrike">
              <a:solidFill>
                <a:schemeClr val="lt1"/>
              </a:solidFill>
              <a:latin typeface="Calibri"/>
              <a:ea typeface="Calibri"/>
              <a:cs typeface="Calibri"/>
              <a:sym typeface="Calibri"/>
            </a:endParaRPr>
          </a:p>
        </p:txBody>
      </p:sp>
      <p:sp>
        <p:nvSpPr>
          <p:cNvPr id="724" name="Google Shape;724;p72"/>
          <p:cNvSpPr/>
          <p:nvPr/>
        </p:nvSpPr>
        <p:spPr>
          <a:xfrm>
            <a:off x="4663440" y="1097280"/>
            <a:ext cx="2011800" cy="29262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72"/>
          <p:cNvSpPr/>
          <p:nvPr/>
        </p:nvSpPr>
        <p:spPr>
          <a:xfrm>
            <a:off x="4663440" y="123444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D4FF"/>
              </a:buClr>
              <a:buSzPts val="1600"/>
              <a:buFont typeface="Arial"/>
              <a:buNone/>
            </a:pPr>
            <a:r>
              <a:rPr b="1" i="0" lang="en-US" sz="1900" u="none" cap="none" strike="noStrike">
                <a:solidFill>
                  <a:srgbClr val="00D4FF"/>
                </a:solidFill>
                <a:latin typeface="Arial"/>
                <a:ea typeface="Arial"/>
                <a:cs typeface="Arial"/>
                <a:sym typeface="Arial"/>
              </a:rPr>
              <a:t>Choreography</a:t>
            </a:r>
            <a:endParaRPr b="0" i="0" sz="1900" u="none" cap="none" strike="noStrike">
              <a:solidFill>
                <a:schemeClr val="dk1"/>
              </a:solidFill>
              <a:latin typeface="Calibri"/>
              <a:ea typeface="Calibri"/>
              <a:cs typeface="Calibri"/>
              <a:sym typeface="Calibri"/>
            </a:endParaRPr>
          </a:p>
        </p:txBody>
      </p:sp>
      <p:sp>
        <p:nvSpPr>
          <p:cNvPr id="726" name="Google Shape;726;p72"/>
          <p:cNvSpPr/>
          <p:nvPr/>
        </p:nvSpPr>
        <p:spPr>
          <a:xfrm>
            <a:off x="4754880" y="3291840"/>
            <a:ext cx="18288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1100"/>
              <a:buFont typeface="Arial"/>
              <a:buNone/>
            </a:pPr>
            <a:r>
              <a:rPr b="0" i="0" lang="en-US" sz="1100" u="none" cap="none" strike="noStrike">
                <a:solidFill>
                  <a:schemeClr val="lt1"/>
                </a:solidFill>
                <a:latin typeface="Arial"/>
                <a:ea typeface="Arial"/>
                <a:cs typeface="Arial"/>
                <a:sym typeface="Arial"/>
              </a:rPr>
              <a:t>Event driven and distributed</a:t>
            </a:r>
            <a:endParaRPr b="0" i="0" sz="1100" u="none" cap="none" strike="noStrike">
              <a:solidFill>
                <a:schemeClr val="lt1"/>
              </a:solidFill>
              <a:latin typeface="Calibri"/>
              <a:ea typeface="Calibri"/>
              <a:cs typeface="Calibri"/>
              <a:sym typeface="Calibri"/>
            </a:endParaRPr>
          </a:p>
        </p:txBody>
      </p:sp>
      <p:sp>
        <p:nvSpPr>
          <p:cNvPr id="727" name="Google Shape;727;p72"/>
          <p:cNvSpPr/>
          <p:nvPr/>
        </p:nvSpPr>
        <p:spPr>
          <a:xfrm>
            <a:off x="6858000" y="1097280"/>
            <a:ext cx="2011800" cy="2926200"/>
          </a:xfrm>
          <a:prstGeom prst="rect">
            <a:avLst/>
          </a:prstGeom>
          <a:solidFill>
            <a:srgbClr val="151515"/>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2"/>
          <p:cNvSpPr/>
          <p:nvPr/>
        </p:nvSpPr>
        <p:spPr>
          <a:xfrm>
            <a:off x="6858000" y="123444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D4FF"/>
              </a:buClr>
              <a:buSzPts val="1600"/>
              <a:buFont typeface="Arial"/>
              <a:buNone/>
            </a:pPr>
            <a:r>
              <a:rPr b="1" i="0" lang="en-US" sz="1900" u="none" cap="none" strike="noStrike">
                <a:solidFill>
                  <a:srgbClr val="00D4FF"/>
                </a:solidFill>
                <a:latin typeface="Arial"/>
                <a:ea typeface="Arial"/>
                <a:cs typeface="Arial"/>
                <a:sym typeface="Arial"/>
              </a:rPr>
              <a:t>Agentic</a:t>
            </a:r>
            <a:endParaRPr b="0" i="0" sz="1900" u="none" cap="none" strike="noStrike">
              <a:solidFill>
                <a:schemeClr val="dk1"/>
              </a:solidFill>
              <a:latin typeface="Calibri"/>
              <a:ea typeface="Calibri"/>
              <a:cs typeface="Calibri"/>
              <a:sym typeface="Calibri"/>
            </a:endParaRPr>
          </a:p>
        </p:txBody>
      </p:sp>
      <p:sp>
        <p:nvSpPr>
          <p:cNvPr id="729" name="Google Shape;729;p72"/>
          <p:cNvSpPr/>
          <p:nvPr/>
        </p:nvSpPr>
        <p:spPr>
          <a:xfrm>
            <a:off x="6949440" y="3291840"/>
            <a:ext cx="18288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1100"/>
              <a:buFont typeface="Arial"/>
              <a:buNone/>
            </a:pPr>
            <a:r>
              <a:rPr b="0" i="0" lang="en-US" sz="1100" u="none" cap="none" strike="noStrike">
                <a:solidFill>
                  <a:schemeClr val="lt1"/>
                </a:solidFill>
                <a:latin typeface="Arial"/>
                <a:ea typeface="Arial"/>
                <a:cs typeface="Arial"/>
                <a:sym typeface="Arial"/>
              </a:rPr>
              <a:t>Agentic</a:t>
            </a:r>
            <a:endParaRPr b="0" i="0" sz="1100" u="none" cap="none" strike="noStrike">
              <a:solidFill>
                <a:schemeClr val="lt1"/>
              </a:solidFill>
              <a:latin typeface="Calibri"/>
              <a:ea typeface="Calibri"/>
              <a:cs typeface="Calibri"/>
              <a:sym typeface="Calibri"/>
            </a:endParaRPr>
          </a:p>
        </p:txBody>
      </p:sp>
      <p:sp>
        <p:nvSpPr>
          <p:cNvPr id="730" name="Google Shape;730;p72"/>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Orchestration implementation approaches</a:t>
            </a:r>
            <a:endParaRPr/>
          </a:p>
        </p:txBody>
      </p:sp>
      <p:pic>
        <p:nvPicPr>
          <p:cNvPr id="731" name="Google Shape;731;p72"/>
          <p:cNvPicPr preferRelativeResize="0"/>
          <p:nvPr/>
        </p:nvPicPr>
        <p:blipFill>
          <a:blip r:embed="rId4">
            <a:alphaModFix/>
          </a:blip>
          <a:stretch>
            <a:fillRect/>
          </a:stretch>
        </p:blipFill>
        <p:spPr>
          <a:xfrm>
            <a:off x="7544035" y="2222393"/>
            <a:ext cx="606499" cy="606499"/>
          </a:xfrm>
          <a:prstGeom prst="rect">
            <a:avLst/>
          </a:prstGeom>
          <a:noFill/>
          <a:ln>
            <a:noFill/>
          </a:ln>
        </p:spPr>
      </p:pic>
      <p:sp>
        <p:nvSpPr>
          <p:cNvPr id="732" name="Google Shape;732;p72"/>
          <p:cNvSpPr/>
          <p:nvPr/>
        </p:nvSpPr>
        <p:spPr>
          <a:xfrm>
            <a:off x="394913" y="2352212"/>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US" sz="1100"/>
              <a:t>fn</a:t>
            </a:r>
            <a:endParaRPr sz="1100"/>
          </a:p>
          <a:p>
            <a:pPr indent="0" lvl="0" marL="0" marR="0" rtl="0" algn="ctr">
              <a:lnSpc>
                <a:spcPct val="100000"/>
              </a:lnSpc>
              <a:spcBef>
                <a:spcPts val="0"/>
              </a:spcBef>
              <a:spcAft>
                <a:spcPts val="0"/>
              </a:spcAft>
              <a:buNone/>
            </a:pPr>
            <a:r>
              <a:rPr lang="en-US" sz="1100"/>
              <a:t>2</a:t>
            </a:r>
            <a:endParaRPr sz="1100"/>
          </a:p>
        </p:txBody>
      </p:sp>
      <p:sp>
        <p:nvSpPr>
          <p:cNvPr id="733" name="Google Shape;733;p72"/>
          <p:cNvSpPr/>
          <p:nvPr/>
        </p:nvSpPr>
        <p:spPr>
          <a:xfrm>
            <a:off x="3239433" y="2313360"/>
            <a:ext cx="492000" cy="371700"/>
          </a:xfrm>
          <a:prstGeom prst="roundRect">
            <a:avLst>
              <a:gd fmla="val 16667" name="adj"/>
            </a:avLst>
          </a:prstGeom>
          <a:solidFill>
            <a:srgbClr val="EEEEEE"/>
          </a:solidFill>
          <a:ln cap="flat" cmpd="sng" w="3050">
            <a:solidFill>
              <a:srgbClr val="595959"/>
            </a:solidFill>
            <a:prstDash val="solid"/>
            <a:round/>
            <a:headEnd len="sm" w="sm" type="none"/>
            <a:tailEnd len="sm" w="sm" type="none"/>
          </a:ln>
        </p:spPr>
        <p:txBody>
          <a:bodyPr anchorCtr="0" anchor="ctr" bIns="29350" lIns="29350" spcFirstLastPara="1" rIns="29350" wrap="square" tIns="29350">
            <a:noAutofit/>
          </a:bodyPr>
          <a:lstStyle/>
          <a:p>
            <a:pPr indent="0" lvl="0" marL="0" rtl="0" algn="ctr">
              <a:spcBef>
                <a:spcPts val="0"/>
              </a:spcBef>
              <a:spcAft>
                <a:spcPts val="0"/>
              </a:spcAft>
              <a:buNone/>
            </a:pPr>
            <a:r>
              <a:rPr lang="en-US" sz="942">
                <a:latin typeface="Calibri"/>
                <a:ea typeface="Calibri"/>
                <a:cs typeface="Calibri"/>
                <a:sym typeface="Calibri"/>
              </a:rPr>
              <a:t>graph</a:t>
            </a:r>
            <a:endParaRPr sz="942">
              <a:latin typeface="Calibri"/>
              <a:ea typeface="Calibri"/>
              <a:cs typeface="Calibri"/>
              <a:sym typeface="Calibri"/>
            </a:endParaRPr>
          </a:p>
        </p:txBody>
      </p:sp>
      <p:sp>
        <p:nvSpPr>
          <p:cNvPr id="734" name="Google Shape;734;p72"/>
          <p:cNvSpPr/>
          <p:nvPr/>
        </p:nvSpPr>
        <p:spPr>
          <a:xfrm>
            <a:off x="1016538" y="1801262"/>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US" sz="1100"/>
              <a:t>fn</a:t>
            </a:r>
            <a:endParaRPr sz="1100"/>
          </a:p>
          <a:p>
            <a:pPr indent="0" lvl="0" marL="0" marR="0" rtl="0" algn="ctr">
              <a:lnSpc>
                <a:spcPct val="100000"/>
              </a:lnSpc>
              <a:spcBef>
                <a:spcPts val="0"/>
              </a:spcBef>
              <a:spcAft>
                <a:spcPts val="0"/>
              </a:spcAft>
              <a:buNone/>
            </a:pPr>
            <a:r>
              <a:rPr lang="en-US" sz="1100"/>
              <a:t>1</a:t>
            </a:r>
            <a:endParaRPr sz="1100"/>
          </a:p>
        </p:txBody>
      </p:sp>
      <p:sp>
        <p:nvSpPr>
          <p:cNvPr id="735" name="Google Shape;735;p72"/>
          <p:cNvSpPr/>
          <p:nvPr/>
        </p:nvSpPr>
        <p:spPr>
          <a:xfrm>
            <a:off x="1591038" y="2352225"/>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US" sz="1100"/>
              <a:t>fn</a:t>
            </a:r>
            <a:endParaRPr sz="1100"/>
          </a:p>
          <a:p>
            <a:pPr indent="0" lvl="0" marL="0" marR="0" rtl="0" algn="ctr">
              <a:lnSpc>
                <a:spcPct val="100000"/>
              </a:lnSpc>
              <a:spcBef>
                <a:spcPts val="0"/>
              </a:spcBef>
              <a:spcAft>
                <a:spcPts val="0"/>
              </a:spcAft>
              <a:buNone/>
            </a:pPr>
            <a:r>
              <a:rPr lang="en-US" sz="1100"/>
              <a:t>3</a:t>
            </a:r>
            <a:endParaRPr sz="1100"/>
          </a:p>
        </p:txBody>
      </p:sp>
      <p:sp>
        <p:nvSpPr>
          <p:cNvPr id="736" name="Google Shape;736;p72"/>
          <p:cNvSpPr/>
          <p:nvPr/>
        </p:nvSpPr>
        <p:spPr>
          <a:xfrm>
            <a:off x="1016538" y="2839950"/>
            <a:ext cx="574500" cy="433800"/>
          </a:xfrm>
          <a:prstGeom prst="hexagon">
            <a:avLst>
              <a:gd fmla="val 28852" name="adj"/>
              <a:gd fmla="val 115470" name="vf"/>
            </a:avLst>
          </a:prstGeom>
          <a:solidFill>
            <a:srgbClr val="8E7CC3"/>
          </a:solidFill>
          <a:ln cap="flat" cmpd="sng" w="3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US" sz="1100"/>
              <a:t>fn</a:t>
            </a:r>
            <a:endParaRPr sz="1100"/>
          </a:p>
          <a:p>
            <a:pPr indent="0" lvl="0" marL="0" marR="0" rtl="0" algn="ctr">
              <a:lnSpc>
                <a:spcPct val="100000"/>
              </a:lnSpc>
              <a:spcBef>
                <a:spcPts val="0"/>
              </a:spcBef>
              <a:spcAft>
                <a:spcPts val="0"/>
              </a:spcAft>
              <a:buNone/>
            </a:pPr>
            <a:r>
              <a:rPr lang="en-US" sz="1100"/>
              <a:t>4</a:t>
            </a:r>
            <a:endParaRPr sz="1100"/>
          </a:p>
        </p:txBody>
      </p:sp>
      <p:sp>
        <p:nvSpPr>
          <p:cNvPr id="737" name="Google Shape;737;p72"/>
          <p:cNvSpPr/>
          <p:nvPr/>
        </p:nvSpPr>
        <p:spPr>
          <a:xfrm>
            <a:off x="3180850" y="1868473"/>
            <a:ext cx="625500" cy="371700"/>
          </a:xfrm>
          <a:prstGeom prst="hexagon">
            <a:avLst>
              <a:gd fmla="val 28852" name="adj"/>
              <a:gd fmla="val 115470" name="vf"/>
            </a:avLst>
          </a:prstGeom>
          <a:solidFill>
            <a:srgbClr val="8E7CC3"/>
          </a:solidFill>
          <a:ln cap="flat" cmpd="sng" w="3050">
            <a:solidFill>
              <a:srgbClr val="595959"/>
            </a:solidFill>
            <a:prstDash val="solid"/>
            <a:round/>
            <a:headEnd len="sm" w="sm" type="none"/>
            <a:tailEnd len="sm" w="sm" type="none"/>
          </a:ln>
        </p:spPr>
        <p:txBody>
          <a:bodyPr anchorCtr="0" anchor="ctr" bIns="78325" lIns="78325" spcFirstLastPara="1" rIns="78325" wrap="square" tIns="78325">
            <a:noAutofit/>
          </a:bodyPr>
          <a:lstStyle/>
          <a:p>
            <a:pPr indent="0" lvl="0" marL="0" marR="0" rtl="0" algn="ctr">
              <a:lnSpc>
                <a:spcPct val="100000"/>
              </a:lnSpc>
              <a:spcBef>
                <a:spcPts val="0"/>
              </a:spcBef>
              <a:spcAft>
                <a:spcPts val="0"/>
              </a:spcAft>
              <a:buNone/>
            </a:pPr>
            <a:r>
              <a:rPr lang="en-US" sz="942"/>
              <a:t>task</a:t>
            </a:r>
            <a:endParaRPr sz="942"/>
          </a:p>
          <a:p>
            <a:pPr indent="0" lvl="0" marL="0" marR="0" rtl="0" algn="ctr">
              <a:lnSpc>
                <a:spcPct val="100000"/>
              </a:lnSpc>
              <a:spcBef>
                <a:spcPts val="0"/>
              </a:spcBef>
              <a:spcAft>
                <a:spcPts val="0"/>
              </a:spcAft>
              <a:buNone/>
            </a:pPr>
            <a:r>
              <a:rPr lang="en-US" sz="942"/>
              <a:t>1</a:t>
            </a:r>
            <a:endParaRPr sz="942"/>
          </a:p>
        </p:txBody>
      </p:sp>
      <p:sp>
        <p:nvSpPr>
          <p:cNvPr id="738" name="Google Shape;738;p72"/>
          <p:cNvSpPr/>
          <p:nvPr/>
        </p:nvSpPr>
        <p:spPr>
          <a:xfrm>
            <a:off x="2603487" y="2339444"/>
            <a:ext cx="625500" cy="371700"/>
          </a:xfrm>
          <a:prstGeom prst="hexagon">
            <a:avLst>
              <a:gd fmla="val 28852" name="adj"/>
              <a:gd fmla="val 115470" name="vf"/>
            </a:avLst>
          </a:prstGeom>
          <a:solidFill>
            <a:srgbClr val="8E7CC3"/>
          </a:solidFill>
          <a:ln cap="flat" cmpd="sng" w="3050">
            <a:solidFill>
              <a:srgbClr val="595959"/>
            </a:solidFill>
            <a:prstDash val="solid"/>
            <a:round/>
            <a:headEnd len="sm" w="sm" type="none"/>
            <a:tailEnd len="sm" w="sm" type="none"/>
          </a:ln>
        </p:spPr>
        <p:txBody>
          <a:bodyPr anchorCtr="0" anchor="ctr" bIns="78325" lIns="78325" spcFirstLastPara="1" rIns="78325" wrap="square" tIns="78325">
            <a:noAutofit/>
          </a:bodyPr>
          <a:lstStyle/>
          <a:p>
            <a:pPr indent="0" lvl="0" marL="0" marR="0" rtl="0" algn="ctr">
              <a:lnSpc>
                <a:spcPct val="100000"/>
              </a:lnSpc>
              <a:spcBef>
                <a:spcPts val="0"/>
              </a:spcBef>
              <a:spcAft>
                <a:spcPts val="0"/>
              </a:spcAft>
              <a:buNone/>
            </a:pPr>
            <a:r>
              <a:rPr lang="en-US" sz="942"/>
              <a:t>task</a:t>
            </a:r>
            <a:endParaRPr sz="942"/>
          </a:p>
          <a:p>
            <a:pPr indent="0" lvl="0" marL="0" marR="0" rtl="0" algn="ctr">
              <a:lnSpc>
                <a:spcPct val="100000"/>
              </a:lnSpc>
              <a:spcBef>
                <a:spcPts val="0"/>
              </a:spcBef>
              <a:spcAft>
                <a:spcPts val="0"/>
              </a:spcAft>
              <a:buNone/>
            </a:pPr>
            <a:r>
              <a:rPr lang="en-US" sz="942"/>
              <a:t>2</a:t>
            </a:r>
            <a:endParaRPr sz="942"/>
          </a:p>
        </p:txBody>
      </p:sp>
      <p:sp>
        <p:nvSpPr>
          <p:cNvPr id="739" name="Google Shape;739;p72"/>
          <p:cNvSpPr/>
          <p:nvPr/>
        </p:nvSpPr>
        <p:spPr>
          <a:xfrm>
            <a:off x="3731571" y="2341821"/>
            <a:ext cx="625500" cy="371700"/>
          </a:xfrm>
          <a:prstGeom prst="hexagon">
            <a:avLst>
              <a:gd fmla="val 28852" name="adj"/>
              <a:gd fmla="val 115470" name="vf"/>
            </a:avLst>
          </a:prstGeom>
          <a:solidFill>
            <a:srgbClr val="8E7CC3"/>
          </a:solidFill>
          <a:ln cap="flat" cmpd="sng" w="3050">
            <a:solidFill>
              <a:srgbClr val="595959"/>
            </a:solidFill>
            <a:prstDash val="solid"/>
            <a:round/>
            <a:headEnd len="sm" w="sm" type="none"/>
            <a:tailEnd len="sm" w="sm" type="none"/>
          </a:ln>
        </p:spPr>
        <p:txBody>
          <a:bodyPr anchorCtr="0" anchor="ctr" bIns="78325" lIns="78325" spcFirstLastPara="1" rIns="78325" wrap="square" tIns="78325">
            <a:noAutofit/>
          </a:bodyPr>
          <a:lstStyle/>
          <a:p>
            <a:pPr indent="0" lvl="0" marL="0" marR="0" rtl="0" algn="ctr">
              <a:lnSpc>
                <a:spcPct val="100000"/>
              </a:lnSpc>
              <a:spcBef>
                <a:spcPts val="0"/>
              </a:spcBef>
              <a:spcAft>
                <a:spcPts val="0"/>
              </a:spcAft>
              <a:buNone/>
            </a:pPr>
            <a:r>
              <a:rPr lang="en-US" sz="942"/>
              <a:t>task</a:t>
            </a:r>
            <a:endParaRPr sz="942"/>
          </a:p>
          <a:p>
            <a:pPr indent="0" lvl="0" marL="0" marR="0" rtl="0" algn="ctr">
              <a:lnSpc>
                <a:spcPct val="100000"/>
              </a:lnSpc>
              <a:spcBef>
                <a:spcPts val="0"/>
              </a:spcBef>
              <a:spcAft>
                <a:spcPts val="0"/>
              </a:spcAft>
              <a:buNone/>
            </a:pPr>
            <a:r>
              <a:rPr lang="en-US" sz="942"/>
              <a:t>3</a:t>
            </a:r>
            <a:endParaRPr sz="942"/>
          </a:p>
        </p:txBody>
      </p:sp>
      <p:sp>
        <p:nvSpPr>
          <p:cNvPr id="740" name="Google Shape;740;p72"/>
          <p:cNvSpPr/>
          <p:nvPr/>
        </p:nvSpPr>
        <p:spPr>
          <a:xfrm>
            <a:off x="5388602" y="2303631"/>
            <a:ext cx="551400" cy="425400"/>
          </a:xfrm>
          <a:prstGeom prst="roundRect">
            <a:avLst>
              <a:gd fmla="val 16667" name="adj"/>
            </a:avLst>
          </a:prstGeom>
          <a:solidFill>
            <a:srgbClr val="EEEEEE"/>
          </a:solidFill>
          <a:ln cap="flat" cmpd="sng" w="3075">
            <a:solidFill>
              <a:srgbClr val="595959"/>
            </a:solidFill>
            <a:prstDash val="solid"/>
            <a:round/>
            <a:headEnd len="sm" w="sm" type="none"/>
            <a:tailEnd len="sm" w="sm" type="none"/>
          </a:ln>
        </p:spPr>
        <p:txBody>
          <a:bodyPr anchorCtr="0" anchor="ctr" bIns="29400" lIns="29400" spcFirstLastPara="1" rIns="29400" wrap="square" tIns="29400">
            <a:noAutofit/>
          </a:bodyPr>
          <a:lstStyle/>
          <a:p>
            <a:pPr indent="0" lvl="0" marL="0" rtl="0" algn="ctr">
              <a:spcBef>
                <a:spcPts val="0"/>
              </a:spcBef>
              <a:spcAft>
                <a:spcPts val="0"/>
              </a:spcAft>
              <a:buNone/>
            </a:pPr>
            <a:r>
              <a:rPr lang="en-US" sz="944">
                <a:latin typeface="Calibri"/>
                <a:ea typeface="Calibri"/>
                <a:cs typeface="Calibri"/>
                <a:sym typeface="Calibri"/>
              </a:rPr>
              <a:t>Pub</a:t>
            </a:r>
            <a:br>
              <a:rPr lang="en-US" sz="944">
                <a:latin typeface="Calibri"/>
                <a:ea typeface="Calibri"/>
                <a:cs typeface="Calibri"/>
                <a:sym typeface="Calibri"/>
              </a:rPr>
            </a:br>
            <a:r>
              <a:rPr lang="en-US" sz="944">
                <a:latin typeface="Calibri"/>
                <a:ea typeface="Calibri"/>
                <a:cs typeface="Calibri"/>
                <a:sym typeface="Calibri"/>
              </a:rPr>
              <a:t>Sub</a:t>
            </a:r>
            <a:endParaRPr sz="944">
              <a:latin typeface="Calibri"/>
              <a:ea typeface="Calibri"/>
              <a:cs typeface="Calibri"/>
              <a:sym typeface="Calibri"/>
            </a:endParaRPr>
          </a:p>
        </p:txBody>
      </p:sp>
      <p:sp>
        <p:nvSpPr>
          <p:cNvPr id="741" name="Google Shape;741;p72"/>
          <p:cNvSpPr/>
          <p:nvPr/>
        </p:nvSpPr>
        <p:spPr>
          <a:xfrm>
            <a:off x="5369471" y="1867736"/>
            <a:ext cx="626400" cy="372000"/>
          </a:xfrm>
          <a:prstGeom prst="hexagon">
            <a:avLst>
              <a:gd fmla="val 28852" name="adj"/>
              <a:gd fmla="val 115470" name="vf"/>
            </a:avLst>
          </a:prstGeom>
          <a:solidFill>
            <a:srgbClr val="8E7CC3"/>
          </a:solidFill>
          <a:ln cap="flat" cmpd="sng" w="3075">
            <a:solidFill>
              <a:srgbClr val="595959"/>
            </a:solidFill>
            <a:prstDash val="solid"/>
            <a:round/>
            <a:headEnd len="sm" w="sm" type="none"/>
            <a:tailEnd len="sm" w="sm" type="none"/>
          </a:ln>
        </p:spPr>
        <p:txBody>
          <a:bodyPr anchorCtr="0" anchor="ctr" bIns="78425" lIns="78425" spcFirstLastPara="1" rIns="78425" wrap="square" tIns="78425">
            <a:noAutofit/>
          </a:bodyPr>
          <a:lstStyle/>
          <a:p>
            <a:pPr indent="0" lvl="0" marL="0" marR="0" rtl="0" algn="ctr">
              <a:lnSpc>
                <a:spcPct val="100000"/>
              </a:lnSpc>
              <a:spcBef>
                <a:spcPts val="0"/>
              </a:spcBef>
              <a:spcAft>
                <a:spcPts val="0"/>
              </a:spcAft>
              <a:buNone/>
            </a:pPr>
            <a:r>
              <a:rPr lang="en-US" sz="944"/>
              <a:t>task</a:t>
            </a:r>
            <a:endParaRPr sz="944"/>
          </a:p>
          <a:p>
            <a:pPr indent="0" lvl="0" marL="0" marR="0" rtl="0" algn="ctr">
              <a:lnSpc>
                <a:spcPct val="100000"/>
              </a:lnSpc>
              <a:spcBef>
                <a:spcPts val="0"/>
              </a:spcBef>
              <a:spcAft>
                <a:spcPts val="0"/>
              </a:spcAft>
              <a:buNone/>
            </a:pPr>
            <a:r>
              <a:rPr lang="en-US" sz="944"/>
              <a:t>1</a:t>
            </a:r>
            <a:endParaRPr sz="944"/>
          </a:p>
        </p:txBody>
      </p:sp>
      <p:sp>
        <p:nvSpPr>
          <p:cNvPr id="742" name="Google Shape;742;p72"/>
          <p:cNvSpPr/>
          <p:nvPr/>
        </p:nvSpPr>
        <p:spPr>
          <a:xfrm>
            <a:off x="4791339" y="2339330"/>
            <a:ext cx="626400" cy="372000"/>
          </a:xfrm>
          <a:prstGeom prst="hexagon">
            <a:avLst>
              <a:gd fmla="val 28852" name="adj"/>
              <a:gd fmla="val 115470" name="vf"/>
            </a:avLst>
          </a:prstGeom>
          <a:solidFill>
            <a:srgbClr val="8E7CC3"/>
          </a:solidFill>
          <a:ln cap="flat" cmpd="sng" w="3075">
            <a:solidFill>
              <a:srgbClr val="595959"/>
            </a:solidFill>
            <a:prstDash val="solid"/>
            <a:round/>
            <a:headEnd len="sm" w="sm" type="none"/>
            <a:tailEnd len="sm" w="sm" type="none"/>
          </a:ln>
        </p:spPr>
        <p:txBody>
          <a:bodyPr anchorCtr="0" anchor="ctr" bIns="78425" lIns="78425" spcFirstLastPara="1" rIns="78425" wrap="square" tIns="78425">
            <a:noAutofit/>
          </a:bodyPr>
          <a:lstStyle/>
          <a:p>
            <a:pPr indent="0" lvl="0" marL="0" marR="0" rtl="0" algn="ctr">
              <a:lnSpc>
                <a:spcPct val="100000"/>
              </a:lnSpc>
              <a:spcBef>
                <a:spcPts val="0"/>
              </a:spcBef>
              <a:spcAft>
                <a:spcPts val="0"/>
              </a:spcAft>
              <a:buNone/>
            </a:pPr>
            <a:r>
              <a:rPr lang="en-US" sz="944"/>
              <a:t>task</a:t>
            </a:r>
            <a:endParaRPr sz="944"/>
          </a:p>
          <a:p>
            <a:pPr indent="0" lvl="0" marL="0" marR="0" rtl="0" algn="ctr">
              <a:lnSpc>
                <a:spcPct val="100000"/>
              </a:lnSpc>
              <a:spcBef>
                <a:spcPts val="0"/>
              </a:spcBef>
              <a:spcAft>
                <a:spcPts val="0"/>
              </a:spcAft>
              <a:buNone/>
            </a:pPr>
            <a:r>
              <a:rPr lang="en-US" sz="944"/>
              <a:t>2</a:t>
            </a:r>
            <a:endParaRPr sz="944"/>
          </a:p>
        </p:txBody>
      </p:sp>
      <p:sp>
        <p:nvSpPr>
          <p:cNvPr id="743" name="Google Shape;743;p72"/>
          <p:cNvSpPr/>
          <p:nvPr/>
        </p:nvSpPr>
        <p:spPr>
          <a:xfrm>
            <a:off x="5920926" y="2341711"/>
            <a:ext cx="626400" cy="372000"/>
          </a:xfrm>
          <a:prstGeom prst="hexagon">
            <a:avLst>
              <a:gd fmla="val 28852" name="adj"/>
              <a:gd fmla="val 115470" name="vf"/>
            </a:avLst>
          </a:prstGeom>
          <a:solidFill>
            <a:srgbClr val="8E7CC3"/>
          </a:solidFill>
          <a:ln cap="flat" cmpd="sng" w="3075">
            <a:solidFill>
              <a:srgbClr val="595959"/>
            </a:solidFill>
            <a:prstDash val="solid"/>
            <a:round/>
            <a:headEnd len="sm" w="sm" type="none"/>
            <a:tailEnd len="sm" w="sm" type="none"/>
          </a:ln>
        </p:spPr>
        <p:txBody>
          <a:bodyPr anchorCtr="0" anchor="ctr" bIns="78425" lIns="78425" spcFirstLastPara="1" rIns="78425" wrap="square" tIns="78425">
            <a:noAutofit/>
          </a:bodyPr>
          <a:lstStyle/>
          <a:p>
            <a:pPr indent="0" lvl="0" marL="0" marR="0" rtl="0" algn="ctr">
              <a:lnSpc>
                <a:spcPct val="100000"/>
              </a:lnSpc>
              <a:spcBef>
                <a:spcPts val="0"/>
              </a:spcBef>
              <a:spcAft>
                <a:spcPts val="0"/>
              </a:spcAft>
              <a:buNone/>
            </a:pPr>
            <a:r>
              <a:rPr lang="en-US" sz="944"/>
              <a:t>task</a:t>
            </a:r>
            <a:endParaRPr sz="944"/>
          </a:p>
          <a:p>
            <a:pPr indent="0" lvl="0" marL="0" marR="0" rtl="0" algn="ctr">
              <a:lnSpc>
                <a:spcPct val="100000"/>
              </a:lnSpc>
              <a:spcBef>
                <a:spcPts val="0"/>
              </a:spcBef>
              <a:spcAft>
                <a:spcPts val="0"/>
              </a:spcAft>
              <a:buNone/>
            </a:pPr>
            <a:r>
              <a:rPr lang="en-US" sz="944"/>
              <a:t>3</a:t>
            </a:r>
            <a:endParaRPr sz="944"/>
          </a:p>
        </p:txBody>
      </p:sp>
      <p:sp>
        <p:nvSpPr>
          <p:cNvPr id="744" name="Google Shape;744;p72"/>
          <p:cNvSpPr/>
          <p:nvPr/>
        </p:nvSpPr>
        <p:spPr>
          <a:xfrm>
            <a:off x="5361365" y="2758666"/>
            <a:ext cx="626400" cy="372000"/>
          </a:xfrm>
          <a:prstGeom prst="hexagon">
            <a:avLst>
              <a:gd fmla="val 28852" name="adj"/>
              <a:gd fmla="val 115470" name="vf"/>
            </a:avLst>
          </a:prstGeom>
          <a:solidFill>
            <a:srgbClr val="8E7CC3"/>
          </a:solidFill>
          <a:ln cap="flat" cmpd="sng" w="3075">
            <a:solidFill>
              <a:srgbClr val="595959"/>
            </a:solidFill>
            <a:prstDash val="solid"/>
            <a:round/>
            <a:headEnd len="sm" w="sm" type="none"/>
            <a:tailEnd len="sm" w="sm" type="none"/>
          </a:ln>
        </p:spPr>
        <p:txBody>
          <a:bodyPr anchorCtr="0" anchor="ctr" bIns="78425" lIns="78425" spcFirstLastPara="1" rIns="78425" wrap="square" tIns="78425">
            <a:noAutofit/>
          </a:bodyPr>
          <a:lstStyle/>
          <a:p>
            <a:pPr indent="0" lvl="0" marL="0" marR="0" rtl="0" algn="ctr">
              <a:lnSpc>
                <a:spcPct val="100000"/>
              </a:lnSpc>
              <a:spcBef>
                <a:spcPts val="0"/>
              </a:spcBef>
              <a:spcAft>
                <a:spcPts val="0"/>
              </a:spcAft>
              <a:buNone/>
            </a:pPr>
            <a:r>
              <a:rPr lang="en-US" sz="944"/>
              <a:t>task</a:t>
            </a:r>
            <a:endParaRPr sz="944"/>
          </a:p>
          <a:p>
            <a:pPr indent="0" lvl="0" marL="0" marR="0" rtl="0" algn="ctr">
              <a:lnSpc>
                <a:spcPct val="100000"/>
              </a:lnSpc>
              <a:spcBef>
                <a:spcPts val="0"/>
              </a:spcBef>
              <a:spcAft>
                <a:spcPts val="0"/>
              </a:spcAft>
              <a:buNone/>
            </a:pPr>
            <a:r>
              <a:rPr lang="en-US" sz="944"/>
              <a:t>4</a:t>
            </a:r>
            <a:endParaRPr sz="944"/>
          </a:p>
        </p:txBody>
      </p:sp>
      <p:sp>
        <p:nvSpPr>
          <p:cNvPr id="745" name="Google Shape;745;p72"/>
          <p:cNvSpPr/>
          <p:nvPr/>
        </p:nvSpPr>
        <p:spPr>
          <a:xfrm>
            <a:off x="7534426" y="1860200"/>
            <a:ext cx="633900" cy="376500"/>
          </a:xfrm>
          <a:prstGeom prst="hexagon">
            <a:avLst>
              <a:gd fmla="val 28852" name="adj"/>
              <a:gd fmla="val 115470" name="vf"/>
            </a:avLst>
          </a:prstGeom>
          <a:solidFill>
            <a:srgbClr val="8E7CC3"/>
          </a:solidFill>
          <a:ln cap="flat" cmpd="sng" w="3100">
            <a:solidFill>
              <a:srgbClr val="595959"/>
            </a:solidFill>
            <a:prstDash val="solid"/>
            <a:round/>
            <a:headEnd len="sm" w="sm" type="none"/>
            <a:tailEnd len="sm" w="sm" type="none"/>
          </a:ln>
        </p:spPr>
        <p:txBody>
          <a:bodyPr anchorCtr="0" anchor="ctr" bIns="79350" lIns="79350" spcFirstLastPara="1" rIns="79350" wrap="square" tIns="79350">
            <a:noAutofit/>
          </a:bodyPr>
          <a:lstStyle/>
          <a:p>
            <a:pPr indent="0" lvl="0" marL="0" marR="0" rtl="0" algn="ctr">
              <a:lnSpc>
                <a:spcPct val="100000"/>
              </a:lnSpc>
              <a:spcBef>
                <a:spcPts val="0"/>
              </a:spcBef>
              <a:spcAft>
                <a:spcPts val="0"/>
              </a:spcAft>
              <a:buNone/>
            </a:pPr>
            <a:r>
              <a:rPr lang="en-US" sz="955"/>
              <a:t>tool</a:t>
            </a:r>
            <a:endParaRPr sz="955"/>
          </a:p>
          <a:p>
            <a:pPr indent="0" lvl="0" marL="0" marR="0" rtl="0" algn="ctr">
              <a:lnSpc>
                <a:spcPct val="100000"/>
              </a:lnSpc>
              <a:spcBef>
                <a:spcPts val="0"/>
              </a:spcBef>
              <a:spcAft>
                <a:spcPts val="0"/>
              </a:spcAft>
              <a:buNone/>
            </a:pPr>
            <a:r>
              <a:rPr lang="en-US" sz="955"/>
              <a:t>1</a:t>
            </a:r>
            <a:endParaRPr sz="955"/>
          </a:p>
        </p:txBody>
      </p:sp>
      <p:sp>
        <p:nvSpPr>
          <p:cNvPr id="746" name="Google Shape;746;p72"/>
          <p:cNvSpPr/>
          <p:nvPr/>
        </p:nvSpPr>
        <p:spPr>
          <a:xfrm>
            <a:off x="6949444" y="2337386"/>
            <a:ext cx="633900" cy="376500"/>
          </a:xfrm>
          <a:prstGeom prst="hexagon">
            <a:avLst>
              <a:gd fmla="val 28852" name="adj"/>
              <a:gd fmla="val 115470" name="vf"/>
            </a:avLst>
          </a:prstGeom>
          <a:solidFill>
            <a:srgbClr val="8E7CC3"/>
          </a:solidFill>
          <a:ln cap="flat" cmpd="sng" w="3100">
            <a:solidFill>
              <a:srgbClr val="595959"/>
            </a:solidFill>
            <a:prstDash val="solid"/>
            <a:round/>
            <a:headEnd len="sm" w="sm" type="none"/>
            <a:tailEnd len="sm" w="sm" type="none"/>
          </a:ln>
        </p:spPr>
        <p:txBody>
          <a:bodyPr anchorCtr="0" anchor="ctr" bIns="79350" lIns="79350" spcFirstLastPara="1" rIns="79350" wrap="square" tIns="79350">
            <a:noAutofit/>
          </a:bodyPr>
          <a:lstStyle/>
          <a:p>
            <a:pPr indent="0" lvl="0" marL="0" marR="0" rtl="0" algn="ctr">
              <a:lnSpc>
                <a:spcPct val="100000"/>
              </a:lnSpc>
              <a:spcBef>
                <a:spcPts val="0"/>
              </a:spcBef>
              <a:spcAft>
                <a:spcPts val="0"/>
              </a:spcAft>
              <a:buNone/>
            </a:pPr>
            <a:r>
              <a:rPr lang="en-US" sz="955"/>
              <a:t>tool</a:t>
            </a:r>
            <a:endParaRPr sz="955"/>
          </a:p>
          <a:p>
            <a:pPr indent="0" lvl="0" marL="0" marR="0" rtl="0" algn="ctr">
              <a:lnSpc>
                <a:spcPct val="100000"/>
              </a:lnSpc>
              <a:spcBef>
                <a:spcPts val="0"/>
              </a:spcBef>
              <a:spcAft>
                <a:spcPts val="0"/>
              </a:spcAft>
              <a:buNone/>
            </a:pPr>
            <a:r>
              <a:rPr lang="en-US" sz="955"/>
              <a:t>2</a:t>
            </a:r>
            <a:endParaRPr sz="955"/>
          </a:p>
        </p:txBody>
      </p:sp>
      <p:sp>
        <p:nvSpPr>
          <p:cNvPr id="747" name="Google Shape;747;p72"/>
          <p:cNvSpPr/>
          <p:nvPr/>
        </p:nvSpPr>
        <p:spPr>
          <a:xfrm>
            <a:off x="8092416" y="2339794"/>
            <a:ext cx="633900" cy="376500"/>
          </a:xfrm>
          <a:prstGeom prst="hexagon">
            <a:avLst>
              <a:gd fmla="val 28852" name="adj"/>
              <a:gd fmla="val 115470" name="vf"/>
            </a:avLst>
          </a:prstGeom>
          <a:solidFill>
            <a:srgbClr val="8E7CC3"/>
          </a:solidFill>
          <a:ln cap="flat" cmpd="sng" w="3100">
            <a:solidFill>
              <a:srgbClr val="595959"/>
            </a:solidFill>
            <a:prstDash val="solid"/>
            <a:round/>
            <a:headEnd len="sm" w="sm" type="none"/>
            <a:tailEnd len="sm" w="sm" type="none"/>
          </a:ln>
        </p:spPr>
        <p:txBody>
          <a:bodyPr anchorCtr="0" anchor="ctr" bIns="79350" lIns="79350" spcFirstLastPara="1" rIns="79350" wrap="square" tIns="79350">
            <a:noAutofit/>
          </a:bodyPr>
          <a:lstStyle/>
          <a:p>
            <a:pPr indent="0" lvl="0" marL="0" marR="0" rtl="0" algn="ctr">
              <a:lnSpc>
                <a:spcPct val="100000"/>
              </a:lnSpc>
              <a:spcBef>
                <a:spcPts val="0"/>
              </a:spcBef>
              <a:spcAft>
                <a:spcPts val="0"/>
              </a:spcAft>
              <a:buNone/>
            </a:pPr>
            <a:r>
              <a:rPr lang="en-US" sz="955"/>
              <a:t>tool</a:t>
            </a:r>
            <a:endParaRPr sz="955"/>
          </a:p>
          <a:p>
            <a:pPr indent="0" lvl="0" marL="0" marR="0" rtl="0" algn="ctr">
              <a:lnSpc>
                <a:spcPct val="100000"/>
              </a:lnSpc>
              <a:spcBef>
                <a:spcPts val="0"/>
              </a:spcBef>
              <a:spcAft>
                <a:spcPts val="0"/>
              </a:spcAft>
              <a:buNone/>
            </a:pPr>
            <a:r>
              <a:rPr lang="en-US" sz="955"/>
              <a:t>3</a:t>
            </a:r>
            <a:endParaRPr sz="955"/>
          </a:p>
        </p:txBody>
      </p:sp>
      <p:sp>
        <p:nvSpPr>
          <p:cNvPr id="748" name="Google Shape;748;p72"/>
          <p:cNvSpPr/>
          <p:nvPr/>
        </p:nvSpPr>
        <p:spPr>
          <a:xfrm>
            <a:off x="7526225" y="2761693"/>
            <a:ext cx="633900" cy="376500"/>
          </a:xfrm>
          <a:prstGeom prst="hexagon">
            <a:avLst>
              <a:gd fmla="val 28852" name="adj"/>
              <a:gd fmla="val 115470" name="vf"/>
            </a:avLst>
          </a:prstGeom>
          <a:solidFill>
            <a:srgbClr val="8E7CC3"/>
          </a:solidFill>
          <a:ln cap="flat" cmpd="sng" w="3100">
            <a:solidFill>
              <a:srgbClr val="595959"/>
            </a:solidFill>
            <a:prstDash val="solid"/>
            <a:round/>
            <a:headEnd len="sm" w="sm" type="none"/>
            <a:tailEnd len="sm" w="sm" type="none"/>
          </a:ln>
        </p:spPr>
        <p:txBody>
          <a:bodyPr anchorCtr="0" anchor="ctr" bIns="79350" lIns="79350" spcFirstLastPara="1" rIns="79350" wrap="square" tIns="79350">
            <a:noAutofit/>
          </a:bodyPr>
          <a:lstStyle/>
          <a:p>
            <a:pPr indent="0" lvl="0" marL="0" marR="0" rtl="0" algn="ctr">
              <a:lnSpc>
                <a:spcPct val="100000"/>
              </a:lnSpc>
              <a:spcBef>
                <a:spcPts val="0"/>
              </a:spcBef>
              <a:spcAft>
                <a:spcPts val="0"/>
              </a:spcAft>
              <a:buNone/>
            </a:pPr>
            <a:r>
              <a:rPr lang="en-US" sz="955"/>
              <a:t>tool</a:t>
            </a:r>
            <a:endParaRPr sz="955"/>
          </a:p>
          <a:p>
            <a:pPr indent="0" lvl="0" marL="0" marR="0" rtl="0" algn="ctr">
              <a:lnSpc>
                <a:spcPct val="100000"/>
              </a:lnSpc>
              <a:spcBef>
                <a:spcPts val="0"/>
              </a:spcBef>
              <a:spcAft>
                <a:spcPts val="0"/>
              </a:spcAft>
              <a:buNone/>
            </a:pPr>
            <a:r>
              <a:rPr lang="en-US" sz="955"/>
              <a:t>4</a:t>
            </a:r>
            <a:endParaRPr sz="955"/>
          </a:p>
        </p:txBody>
      </p:sp>
      <p:sp>
        <p:nvSpPr>
          <p:cNvPr id="749" name="Google Shape;749;p72"/>
          <p:cNvSpPr/>
          <p:nvPr/>
        </p:nvSpPr>
        <p:spPr>
          <a:xfrm>
            <a:off x="3167525" y="2815650"/>
            <a:ext cx="625500" cy="371700"/>
          </a:xfrm>
          <a:prstGeom prst="hexagon">
            <a:avLst>
              <a:gd fmla="val 28852" name="adj"/>
              <a:gd fmla="val 115470" name="vf"/>
            </a:avLst>
          </a:prstGeom>
          <a:solidFill>
            <a:srgbClr val="8E7CC3"/>
          </a:solidFill>
          <a:ln cap="flat" cmpd="sng" w="3050">
            <a:solidFill>
              <a:srgbClr val="595959"/>
            </a:solidFill>
            <a:prstDash val="solid"/>
            <a:round/>
            <a:headEnd len="sm" w="sm" type="none"/>
            <a:tailEnd len="sm" w="sm" type="none"/>
          </a:ln>
        </p:spPr>
        <p:txBody>
          <a:bodyPr anchorCtr="0" anchor="ctr" bIns="78325" lIns="78325" spcFirstLastPara="1" rIns="78325" wrap="square" tIns="78325">
            <a:noAutofit/>
          </a:bodyPr>
          <a:lstStyle/>
          <a:p>
            <a:pPr indent="0" lvl="0" marL="0" marR="0" rtl="0" algn="ctr">
              <a:lnSpc>
                <a:spcPct val="100000"/>
              </a:lnSpc>
              <a:spcBef>
                <a:spcPts val="0"/>
              </a:spcBef>
              <a:spcAft>
                <a:spcPts val="0"/>
              </a:spcAft>
              <a:buNone/>
            </a:pPr>
            <a:r>
              <a:rPr lang="en-US" sz="942"/>
              <a:t>task</a:t>
            </a:r>
            <a:endParaRPr sz="942"/>
          </a:p>
          <a:p>
            <a:pPr indent="0" lvl="0" marL="0" marR="0" rtl="0" algn="ctr">
              <a:lnSpc>
                <a:spcPct val="100000"/>
              </a:lnSpc>
              <a:spcBef>
                <a:spcPts val="0"/>
              </a:spcBef>
              <a:spcAft>
                <a:spcPts val="0"/>
              </a:spcAft>
              <a:buNone/>
            </a:pPr>
            <a:r>
              <a:rPr lang="en-US" sz="942"/>
              <a:t>4</a:t>
            </a:r>
            <a:endParaRPr sz="942"/>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754" name="Shape 754"/>
        <p:cNvGrpSpPr/>
        <p:nvPr/>
      </p:nvGrpSpPr>
      <p:grpSpPr>
        <a:xfrm>
          <a:off x="0" y="0"/>
          <a:ext cx="0" cy="0"/>
          <a:chOff x="0" y="0"/>
          <a:chExt cx="0" cy="0"/>
        </a:xfrm>
      </p:grpSpPr>
      <p:sp>
        <p:nvSpPr>
          <p:cNvPr id="755" name="Google Shape;755;p73"/>
          <p:cNvSpPr/>
          <p:nvPr/>
        </p:nvSpPr>
        <p:spPr>
          <a:xfrm>
            <a:off x="0" y="749808"/>
            <a:ext cx="9144000" cy="366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56" name="Google Shape;756;p73"/>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757" name="Google Shape;757;p73"/>
          <p:cNvSpPr/>
          <p:nvPr/>
        </p:nvSpPr>
        <p:spPr>
          <a:xfrm>
            <a:off x="457200" y="1188720"/>
            <a:ext cx="3657600" cy="2743200"/>
          </a:xfrm>
          <a:prstGeom prst="rect">
            <a:avLst/>
          </a:prstGeom>
          <a:solidFill>
            <a:srgbClr val="1A2E2E"/>
          </a:solidFill>
          <a:ln cap="flat" cmpd="sng" w="19050">
            <a:solidFill>
              <a:srgbClr val="00D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3"/>
          <p:cNvSpPr/>
          <p:nvPr/>
        </p:nvSpPr>
        <p:spPr>
          <a:xfrm>
            <a:off x="457200" y="1188720"/>
            <a:ext cx="3657600" cy="2743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2000"/>
              <a:buFont typeface="Arial"/>
              <a:buNone/>
            </a:pPr>
            <a:r>
              <a:rPr b="1" i="0" lang="en-US" sz="2000" u="none" cap="none" strike="noStrike">
                <a:solidFill>
                  <a:srgbClr val="F8FAFC"/>
                </a:solidFill>
                <a:latin typeface="Arial"/>
                <a:ea typeface="Arial"/>
                <a:cs typeface="Arial"/>
                <a:sym typeface="Arial"/>
              </a:rPr>
              <a:t>TRUSTED</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8FAFC"/>
              </a:buClr>
              <a:buSzPts val="2000"/>
              <a:buFont typeface="Arial"/>
              <a:buNone/>
            </a:pPr>
            <a:r>
              <a:rPr b="1" i="0" lang="en-US" sz="2000" u="none" cap="none" strike="noStrike">
                <a:solidFill>
                  <a:srgbClr val="F8FAFC"/>
                </a:solidFill>
                <a:latin typeface="Arial"/>
                <a:ea typeface="Arial"/>
                <a:cs typeface="Arial"/>
                <a:sym typeface="Arial"/>
              </a:rPr>
              <a:t>- controller style</a:t>
            </a:r>
            <a:endParaRPr b="0" i="0" sz="2000" u="none" cap="none" strike="noStrike">
              <a:solidFill>
                <a:schemeClr val="dk1"/>
              </a:solidFill>
              <a:latin typeface="Calibri"/>
              <a:ea typeface="Calibri"/>
              <a:cs typeface="Calibri"/>
              <a:sym typeface="Calibri"/>
            </a:endParaRPr>
          </a:p>
        </p:txBody>
      </p:sp>
      <p:sp>
        <p:nvSpPr>
          <p:cNvPr id="759" name="Google Shape;759;p73"/>
          <p:cNvSpPr/>
          <p:nvPr/>
        </p:nvSpPr>
        <p:spPr>
          <a:xfrm>
            <a:off x="5029200" y="1188720"/>
            <a:ext cx="3657600" cy="2743200"/>
          </a:xfrm>
          <a:prstGeom prst="rect">
            <a:avLst/>
          </a:prstGeom>
          <a:solidFill>
            <a:srgbClr val="1A2E2E"/>
          </a:solidFill>
          <a:ln cap="flat" cmpd="sng" w="19050">
            <a:solidFill>
              <a:srgbClr val="00D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3"/>
          <p:cNvSpPr/>
          <p:nvPr/>
        </p:nvSpPr>
        <p:spPr>
          <a:xfrm>
            <a:off x="5029200" y="1188720"/>
            <a:ext cx="3657600" cy="2743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NOT TRUSTED</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 change log/approval style</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 Dry-run</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 Diff (before/after)</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 Rollback</a:t>
            </a:r>
            <a:endParaRPr b="0" i="0" sz="1800" u="none" cap="none" strike="noStrike">
              <a:solidFill>
                <a:schemeClr val="dk1"/>
              </a:solidFill>
              <a:latin typeface="Calibri"/>
              <a:ea typeface="Calibri"/>
              <a:cs typeface="Calibri"/>
              <a:sym typeface="Calibri"/>
            </a:endParaRPr>
          </a:p>
        </p:txBody>
      </p:sp>
      <p:sp>
        <p:nvSpPr>
          <p:cNvPr id="761" name="Google Shape;761;p73"/>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Orchestration: Trust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766" name="Shape 766"/>
        <p:cNvGrpSpPr/>
        <p:nvPr/>
      </p:nvGrpSpPr>
      <p:grpSpPr>
        <a:xfrm>
          <a:off x="0" y="0"/>
          <a:ext cx="0" cy="0"/>
          <a:chOff x="0" y="0"/>
          <a:chExt cx="0" cy="0"/>
        </a:xfrm>
      </p:grpSpPr>
      <p:sp>
        <p:nvSpPr>
          <p:cNvPr id="767" name="Google Shape;767;p74"/>
          <p:cNvSpPr/>
          <p:nvPr/>
        </p:nvSpPr>
        <p:spPr>
          <a:xfrm>
            <a:off x="0" y="749808"/>
            <a:ext cx="9144000" cy="366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68" name="Google Shape;768;p74"/>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769" name="Google Shape;769;p74"/>
          <p:cNvSpPr/>
          <p:nvPr/>
        </p:nvSpPr>
        <p:spPr>
          <a:xfrm>
            <a:off x="3657600" y="1005840"/>
            <a:ext cx="502920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300"/>
              <a:buFont typeface="Arial"/>
              <a:buNone/>
            </a:pPr>
            <a:r>
              <a:rPr b="0" i="0" lang="en-US" sz="1300" u="none" cap="none" strike="noStrike">
                <a:solidFill>
                  <a:srgbClr val="94A3B8"/>
                </a:solidFill>
                <a:latin typeface="Arial"/>
                <a:ea typeface="Arial"/>
                <a:cs typeface="Arial"/>
                <a:sym typeface="Arial"/>
              </a:rPr>
              <a:t>Diff:</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300"/>
              <a:buFont typeface="Arial"/>
              <a:buNone/>
            </a:pPr>
            <a:r>
              <a:rPr b="0" i="0" lang="en-US" sz="1300" u="none" cap="none" strike="noStrike">
                <a:solidFill>
                  <a:srgbClr val="94A3B8"/>
                </a:solidFill>
                <a:latin typeface="Arial"/>
                <a:ea typeface="Arial"/>
                <a:cs typeface="Arial"/>
                <a:sym typeface="Arial"/>
              </a:rPr>
              <a:t>- What changed?</a:t>
            </a:r>
            <a:endParaRPr b="0" i="0" sz="13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300"/>
              <a:buFont typeface="Arial"/>
              <a:buNone/>
            </a:pPr>
            <a:r>
              <a:rPr b="0" i="0" lang="en-US" sz="1300" u="none" cap="none" strike="noStrike">
                <a:solidFill>
                  <a:srgbClr val="94A3B8"/>
                </a:solidFill>
                <a:latin typeface="Arial"/>
                <a:ea typeface="Arial"/>
                <a:cs typeface="Arial"/>
                <a:sym typeface="Arial"/>
              </a:rPr>
              <a:t>- Review the changes before applying to the network</a:t>
            </a:r>
            <a:endParaRPr b="0" i="0" sz="1300" u="none" cap="none" strike="noStrike">
              <a:solidFill>
                <a:schemeClr val="dk1"/>
              </a:solidFill>
              <a:latin typeface="Calibri"/>
              <a:ea typeface="Calibri"/>
              <a:cs typeface="Calibri"/>
              <a:sym typeface="Calibri"/>
            </a:endParaRPr>
          </a:p>
        </p:txBody>
      </p:sp>
      <p:sp>
        <p:nvSpPr>
          <p:cNvPr id="770" name="Google Shape;770;p74"/>
          <p:cNvSpPr/>
          <p:nvPr/>
        </p:nvSpPr>
        <p:spPr>
          <a:xfrm>
            <a:off x="457200" y="2286000"/>
            <a:ext cx="2103000" cy="1097400"/>
          </a:xfrm>
          <a:prstGeom prst="rect">
            <a:avLst/>
          </a:prstGeom>
          <a:solidFill>
            <a:srgbClr val="1A2E2E"/>
          </a:solidFill>
          <a:ln cap="flat" cmpd="sng" w="19050">
            <a:solidFill>
              <a:srgbClr val="00D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4"/>
          <p:cNvSpPr/>
          <p:nvPr/>
        </p:nvSpPr>
        <p:spPr>
          <a:xfrm>
            <a:off x="457200" y="2286000"/>
            <a:ext cx="21030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DRY-RUN</a:t>
            </a:r>
            <a:endParaRPr b="0" i="0" sz="1800" u="none" cap="none" strike="noStrike">
              <a:solidFill>
                <a:schemeClr val="dk1"/>
              </a:solidFill>
              <a:latin typeface="Calibri"/>
              <a:ea typeface="Calibri"/>
              <a:cs typeface="Calibri"/>
              <a:sym typeface="Calibri"/>
            </a:endParaRPr>
          </a:p>
        </p:txBody>
      </p:sp>
      <p:sp>
        <p:nvSpPr>
          <p:cNvPr id="772" name="Google Shape;772;p74"/>
          <p:cNvSpPr/>
          <p:nvPr/>
        </p:nvSpPr>
        <p:spPr>
          <a:xfrm>
            <a:off x="3200400" y="2286000"/>
            <a:ext cx="2103000" cy="1097400"/>
          </a:xfrm>
          <a:prstGeom prst="rect">
            <a:avLst/>
          </a:prstGeom>
          <a:solidFill>
            <a:srgbClr val="1A2E2E"/>
          </a:solidFill>
          <a:ln cap="flat" cmpd="sng" w="19050">
            <a:solidFill>
              <a:srgbClr val="00D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4"/>
          <p:cNvSpPr/>
          <p:nvPr/>
        </p:nvSpPr>
        <p:spPr>
          <a:xfrm>
            <a:off x="3200400" y="2286000"/>
            <a:ext cx="21030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BEFORE</a:t>
            </a:r>
            <a:endParaRPr b="0" i="0" sz="1800" u="none" cap="none" strike="noStrike">
              <a:solidFill>
                <a:schemeClr val="dk1"/>
              </a:solidFill>
              <a:latin typeface="Calibri"/>
              <a:ea typeface="Calibri"/>
              <a:cs typeface="Calibri"/>
              <a:sym typeface="Calibri"/>
            </a:endParaRPr>
          </a:p>
        </p:txBody>
      </p:sp>
      <p:sp>
        <p:nvSpPr>
          <p:cNvPr id="774" name="Google Shape;774;p74"/>
          <p:cNvSpPr/>
          <p:nvPr/>
        </p:nvSpPr>
        <p:spPr>
          <a:xfrm>
            <a:off x="5486400" y="2286000"/>
            <a:ext cx="2103000" cy="1097400"/>
          </a:xfrm>
          <a:prstGeom prst="rect">
            <a:avLst/>
          </a:prstGeom>
          <a:solidFill>
            <a:srgbClr val="1A2E2E"/>
          </a:solidFill>
          <a:ln cap="flat" cmpd="sng" w="19050">
            <a:solidFill>
              <a:srgbClr val="00D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74"/>
          <p:cNvSpPr/>
          <p:nvPr/>
        </p:nvSpPr>
        <p:spPr>
          <a:xfrm>
            <a:off x="5486400" y="2286000"/>
            <a:ext cx="21030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800"/>
              <a:buFont typeface="Arial"/>
              <a:buNone/>
            </a:pPr>
            <a:r>
              <a:rPr b="1" i="0" lang="en-US" sz="1800" u="none" cap="none" strike="noStrike">
                <a:solidFill>
                  <a:srgbClr val="F8FAFC"/>
                </a:solidFill>
                <a:latin typeface="Arial"/>
                <a:ea typeface="Arial"/>
                <a:cs typeface="Arial"/>
                <a:sym typeface="Arial"/>
              </a:rPr>
              <a:t>AFTER</a:t>
            </a:r>
            <a:endParaRPr b="0" i="0" sz="1800" u="none" cap="none" strike="noStrike">
              <a:solidFill>
                <a:schemeClr val="dk1"/>
              </a:solidFill>
              <a:latin typeface="Calibri"/>
              <a:ea typeface="Calibri"/>
              <a:cs typeface="Calibri"/>
              <a:sym typeface="Calibri"/>
            </a:endParaRPr>
          </a:p>
        </p:txBody>
      </p:sp>
      <p:sp>
        <p:nvSpPr>
          <p:cNvPr id="776" name="Google Shape;776;p74"/>
          <p:cNvSpPr/>
          <p:nvPr/>
        </p:nvSpPr>
        <p:spPr>
          <a:xfrm>
            <a:off x="274320" y="3657600"/>
            <a:ext cx="2469000" cy="731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Try the workflow without applying it to the network</a:t>
            </a:r>
            <a:endParaRPr b="0" i="0" sz="1100" u="none" cap="none" strike="noStrike">
              <a:solidFill>
                <a:schemeClr val="dk1"/>
              </a:solidFill>
              <a:latin typeface="Calibri"/>
              <a:ea typeface="Calibri"/>
              <a:cs typeface="Calibri"/>
              <a:sym typeface="Calibri"/>
            </a:endParaRPr>
          </a:p>
        </p:txBody>
      </p:sp>
      <p:sp>
        <p:nvSpPr>
          <p:cNvPr id="777" name="Google Shape;777;p74"/>
          <p:cNvSpPr/>
          <p:nvPr/>
        </p:nvSpPr>
        <p:spPr>
          <a:xfrm>
            <a:off x="3200400" y="3657600"/>
            <a:ext cx="4572000" cy="731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Rollback:</a:t>
            </a:r>
            <a:endParaRPr b="0" i="0" sz="11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Something bad happened, move back to a well known good state</a:t>
            </a:r>
            <a:endParaRPr b="0" i="0" sz="1100" u="none" cap="none" strike="noStrike">
              <a:solidFill>
                <a:schemeClr val="dk1"/>
              </a:solidFill>
              <a:latin typeface="Calibri"/>
              <a:ea typeface="Calibri"/>
              <a:cs typeface="Calibri"/>
              <a:sym typeface="Calibri"/>
            </a:endParaRPr>
          </a:p>
        </p:txBody>
      </p:sp>
      <p:sp>
        <p:nvSpPr>
          <p:cNvPr id="778" name="Google Shape;778;p74"/>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Gaining Trust: Dry Run - Rollback - Diff</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783" name="Shape 783"/>
        <p:cNvGrpSpPr/>
        <p:nvPr/>
      </p:nvGrpSpPr>
      <p:grpSpPr>
        <a:xfrm>
          <a:off x="0" y="0"/>
          <a:ext cx="0" cy="0"/>
          <a:chOff x="0" y="0"/>
          <a:chExt cx="0" cy="0"/>
        </a:xfrm>
      </p:grpSpPr>
      <p:sp>
        <p:nvSpPr>
          <p:cNvPr id="784" name="Google Shape;784;p75"/>
          <p:cNvSpPr/>
          <p:nvPr/>
        </p:nvSpPr>
        <p:spPr>
          <a:xfrm>
            <a:off x="0" y="749808"/>
            <a:ext cx="9144000" cy="366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5"/>
          <p:cNvSpPr/>
          <p:nvPr/>
        </p:nvSpPr>
        <p:spPr>
          <a:xfrm>
            <a:off x="365760" y="105156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5"/>
          <p:cNvSpPr/>
          <p:nvPr/>
        </p:nvSpPr>
        <p:spPr>
          <a:xfrm>
            <a:off x="50292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enable to coordinate processes across the various building blocks</a:t>
            </a:r>
            <a:endParaRPr b="0" i="0" sz="1300" u="none" cap="none" strike="noStrike">
              <a:solidFill>
                <a:schemeClr val="dk1"/>
              </a:solidFill>
              <a:latin typeface="Calibri"/>
              <a:ea typeface="Calibri"/>
              <a:cs typeface="Calibri"/>
              <a:sym typeface="Calibri"/>
            </a:endParaRPr>
          </a:p>
        </p:txBody>
      </p:sp>
      <p:sp>
        <p:nvSpPr>
          <p:cNvPr id="787" name="Google Shape;787;p75"/>
          <p:cNvSpPr/>
          <p:nvPr/>
        </p:nvSpPr>
        <p:spPr>
          <a:xfrm>
            <a:off x="4846320" y="105156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5"/>
          <p:cNvSpPr/>
          <p:nvPr/>
        </p:nvSpPr>
        <p:spPr>
          <a:xfrm>
            <a:off x="498348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provide a dry-run operation to check the expected result of the workflow</a:t>
            </a:r>
            <a:endParaRPr b="0" i="0" sz="1300" u="none" cap="none" strike="noStrike">
              <a:solidFill>
                <a:schemeClr val="dk1"/>
              </a:solidFill>
              <a:latin typeface="Calibri"/>
              <a:ea typeface="Calibri"/>
              <a:cs typeface="Calibri"/>
              <a:sym typeface="Calibri"/>
            </a:endParaRPr>
          </a:p>
        </p:txBody>
      </p:sp>
      <p:sp>
        <p:nvSpPr>
          <p:cNvPr id="789" name="Google Shape;789;p75"/>
          <p:cNvSpPr/>
          <p:nvPr/>
        </p:nvSpPr>
        <p:spPr>
          <a:xfrm>
            <a:off x="365760" y="201168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5"/>
          <p:cNvSpPr/>
          <p:nvPr/>
        </p:nvSpPr>
        <p:spPr>
          <a:xfrm>
            <a:off x="50292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Process execution SHOULD follow an event-driven approach</a:t>
            </a:r>
            <a:endParaRPr b="0" i="0" sz="1300" u="none" cap="none" strike="noStrike">
              <a:solidFill>
                <a:schemeClr val="dk1"/>
              </a:solidFill>
              <a:latin typeface="Calibri"/>
              <a:ea typeface="Calibri"/>
              <a:cs typeface="Calibri"/>
              <a:sym typeface="Calibri"/>
            </a:endParaRPr>
          </a:p>
        </p:txBody>
      </p:sp>
      <p:sp>
        <p:nvSpPr>
          <p:cNvPr id="791" name="Google Shape;791;p75"/>
          <p:cNvSpPr/>
          <p:nvPr/>
        </p:nvSpPr>
        <p:spPr>
          <a:xfrm>
            <a:off x="4846320" y="201168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75"/>
          <p:cNvSpPr/>
          <p:nvPr/>
        </p:nvSpPr>
        <p:spPr>
          <a:xfrm>
            <a:off x="498348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provide logging and traceability of past and current workflows</a:t>
            </a:r>
            <a:endParaRPr b="0" i="0" sz="1300" u="none" cap="none" strike="noStrike">
              <a:solidFill>
                <a:schemeClr val="dk1"/>
              </a:solidFill>
              <a:latin typeface="Calibri"/>
              <a:ea typeface="Calibri"/>
              <a:cs typeface="Calibri"/>
              <a:sym typeface="Calibri"/>
            </a:endParaRPr>
          </a:p>
        </p:txBody>
      </p:sp>
      <p:sp>
        <p:nvSpPr>
          <p:cNvPr id="793" name="Google Shape;793;p75"/>
          <p:cNvSpPr/>
          <p:nvPr/>
        </p:nvSpPr>
        <p:spPr>
          <a:xfrm>
            <a:off x="365760" y="297180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75"/>
          <p:cNvSpPr/>
          <p:nvPr/>
        </p:nvSpPr>
        <p:spPr>
          <a:xfrm>
            <a:off x="50292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Execution logic SHOULD allow for reverse/compensating actions</a:t>
            </a:r>
            <a:endParaRPr b="0" i="0" sz="1300" u="none" cap="none" strike="noStrike">
              <a:solidFill>
                <a:schemeClr val="dk1"/>
              </a:solidFill>
              <a:latin typeface="Calibri"/>
              <a:ea typeface="Calibri"/>
              <a:cs typeface="Calibri"/>
              <a:sym typeface="Calibri"/>
            </a:endParaRPr>
          </a:p>
        </p:txBody>
      </p:sp>
      <p:sp>
        <p:nvSpPr>
          <p:cNvPr id="795" name="Google Shape;795;p75"/>
          <p:cNvSpPr/>
          <p:nvPr/>
        </p:nvSpPr>
        <p:spPr>
          <a:xfrm>
            <a:off x="4846320" y="2971800"/>
            <a:ext cx="3931800" cy="777300"/>
          </a:xfrm>
          <a:prstGeom prst="rect">
            <a:avLst/>
          </a:prstGeom>
          <a:solidFill>
            <a:srgbClr val="036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5"/>
          <p:cNvSpPr/>
          <p:nvPr/>
        </p:nvSpPr>
        <p:spPr>
          <a:xfrm>
            <a:off x="4983480" y="304495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MAY include logic to correlate multiple events, infer relationships</a:t>
            </a:r>
            <a:endParaRPr b="0" i="0" sz="1300" u="none" cap="none" strike="noStrike">
              <a:solidFill>
                <a:schemeClr val="dk1"/>
              </a:solidFill>
              <a:latin typeface="Calibri"/>
              <a:ea typeface="Calibri"/>
              <a:cs typeface="Calibri"/>
              <a:sym typeface="Calibri"/>
            </a:endParaRPr>
          </a:p>
        </p:txBody>
      </p:sp>
      <p:sp>
        <p:nvSpPr>
          <p:cNvPr id="797" name="Google Shape;797;p75"/>
          <p:cNvSpPr/>
          <p:nvPr/>
        </p:nvSpPr>
        <p:spPr>
          <a:xfrm>
            <a:off x="365760" y="3931920"/>
            <a:ext cx="3931800" cy="777300"/>
          </a:xfrm>
          <a:prstGeom prst="rect">
            <a:avLst/>
          </a:prstGeom>
          <a:solidFill>
            <a:srgbClr val="1B4D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75"/>
          <p:cNvSpPr/>
          <p:nvPr/>
        </p:nvSpPr>
        <p:spPr>
          <a:xfrm>
            <a:off x="502920" y="400507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SHOULD provide the ability to schedule the execution of a workflow</a:t>
            </a:r>
            <a:endParaRPr b="0" i="0" sz="1300" u="none" cap="none" strike="noStrike">
              <a:solidFill>
                <a:schemeClr val="dk1"/>
              </a:solidFill>
              <a:latin typeface="Calibri"/>
              <a:ea typeface="Calibri"/>
              <a:cs typeface="Calibri"/>
              <a:sym typeface="Calibri"/>
            </a:endParaRPr>
          </a:p>
        </p:txBody>
      </p:sp>
      <p:pic>
        <p:nvPicPr>
          <p:cNvPr descr="preencoded.png" id="799" name="Google Shape;799;p75"/>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800" name="Google Shape;800;p75"/>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Orchestrator - Requirements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805" name="Shape 805"/>
        <p:cNvGrpSpPr/>
        <p:nvPr/>
      </p:nvGrpSpPr>
      <p:grpSpPr>
        <a:xfrm>
          <a:off x="0" y="0"/>
          <a:ext cx="0" cy="0"/>
          <a:chOff x="0" y="0"/>
          <a:chExt cx="0" cy="0"/>
        </a:xfrm>
      </p:grpSpPr>
      <p:sp>
        <p:nvSpPr>
          <p:cNvPr id="806" name="Google Shape;806;p76"/>
          <p:cNvSpPr txBox="1"/>
          <p:nvPr>
            <p:ph type="title"/>
          </p:nvPr>
        </p:nvSpPr>
        <p:spPr>
          <a:xfrm>
            <a:off x="598400" y="2026175"/>
            <a:ext cx="4085400" cy="8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4400"/>
              <a:t>Presentation</a:t>
            </a:r>
            <a:endParaRPr b="1" sz="4400"/>
          </a:p>
        </p:txBody>
      </p:sp>
      <p:pic>
        <p:nvPicPr>
          <p:cNvPr id="807" name="Google Shape;807;p76"/>
          <p:cNvPicPr preferRelativeResize="0"/>
          <p:nvPr/>
        </p:nvPicPr>
        <p:blipFill rotWithShape="1">
          <a:blip r:embed="rId3">
            <a:alphaModFix/>
          </a:blip>
          <a:srcRect b="0" l="3807" r="4458" t="10482"/>
          <a:stretch/>
        </p:blipFill>
        <p:spPr>
          <a:xfrm>
            <a:off x="4800525" y="1156350"/>
            <a:ext cx="3982331" cy="2590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812" name="Shape 812"/>
        <p:cNvGrpSpPr/>
        <p:nvPr/>
      </p:nvGrpSpPr>
      <p:grpSpPr>
        <a:xfrm>
          <a:off x="0" y="0"/>
          <a:ext cx="0" cy="0"/>
          <a:chOff x="0" y="0"/>
          <a:chExt cx="0" cy="0"/>
        </a:xfrm>
      </p:grpSpPr>
      <p:sp>
        <p:nvSpPr>
          <p:cNvPr id="813" name="Google Shape;813;p77"/>
          <p:cNvSpPr/>
          <p:nvPr/>
        </p:nvSpPr>
        <p:spPr>
          <a:xfrm>
            <a:off x="4572000" y="1097280"/>
            <a:ext cx="4114800" cy="2926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2000"/>
              <a:buFont typeface="Arial"/>
              <a:buNone/>
            </a:pPr>
            <a:r>
              <a:rPr b="0" i="1" lang="en-US" sz="2000" u="none" cap="none" strike="noStrike">
                <a:solidFill>
                  <a:schemeClr val="lt1"/>
                </a:solidFill>
                <a:latin typeface="Arial"/>
                <a:ea typeface="Arial"/>
                <a:cs typeface="Arial"/>
                <a:sym typeface="Arial"/>
              </a:rPr>
              <a:t>Provides the interfaces through which users interact with the system, including dashboards, graphical user interfaces</a:t>
            </a:r>
            <a:endParaRPr b="0" i="0" sz="2000" u="none" cap="none" strike="noStrike">
              <a:solidFill>
                <a:schemeClr val="lt1"/>
              </a:solidFill>
              <a:latin typeface="Calibri"/>
              <a:ea typeface="Calibri"/>
              <a:cs typeface="Calibri"/>
              <a:sym typeface="Calibri"/>
            </a:endParaRPr>
          </a:p>
        </p:txBody>
      </p:sp>
      <p:pic>
        <p:nvPicPr>
          <p:cNvPr descr="preencoded.png" id="814" name="Google Shape;814;p77"/>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815" name="Google Shape;815;p77"/>
          <p:cNvSpPr txBox="1"/>
          <p:nvPr>
            <p:ph type="title"/>
          </p:nvPr>
        </p:nvSpPr>
        <p:spPr>
          <a:xfrm>
            <a:off x="451425" y="2026175"/>
            <a:ext cx="4035600" cy="8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Presentation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820" name="Shape 820"/>
        <p:cNvGrpSpPr/>
        <p:nvPr/>
      </p:nvGrpSpPr>
      <p:grpSpPr>
        <a:xfrm>
          <a:off x="0" y="0"/>
          <a:ext cx="0" cy="0"/>
          <a:chOff x="0" y="0"/>
          <a:chExt cx="0" cy="0"/>
        </a:xfrm>
      </p:grpSpPr>
      <p:sp>
        <p:nvSpPr>
          <p:cNvPr id="821" name="Google Shape;821;p78"/>
          <p:cNvSpPr/>
          <p:nvPr/>
        </p:nvSpPr>
        <p:spPr>
          <a:xfrm>
            <a:off x="0" y="0"/>
            <a:ext cx="4572000" cy="5143500"/>
          </a:xfrm>
          <a:prstGeom prst="rect">
            <a:avLst/>
          </a:pr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78"/>
          <p:cNvSpPr/>
          <p:nvPr/>
        </p:nvSpPr>
        <p:spPr>
          <a:xfrm>
            <a:off x="457200" y="1371600"/>
            <a:ext cx="3657600" cy="731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800"/>
              <a:buFont typeface="Arial"/>
              <a:buNone/>
            </a:pPr>
            <a:r>
              <a:rPr b="1" i="0" lang="en-US" sz="2800" u="none" cap="none" strike="noStrike">
                <a:solidFill>
                  <a:schemeClr val="accent1"/>
                </a:solidFill>
                <a:latin typeface="Arial"/>
                <a:ea typeface="Arial"/>
                <a:cs typeface="Arial"/>
                <a:sym typeface="Arial"/>
              </a:rPr>
              <a:t>Presentation</a:t>
            </a:r>
            <a:endParaRPr b="0" i="0" sz="2800" u="none" cap="none" strike="noStrike">
              <a:solidFill>
                <a:schemeClr val="accent1"/>
              </a:solidFill>
              <a:latin typeface="Calibri"/>
              <a:ea typeface="Calibri"/>
              <a:cs typeface="Calibri"/>
              <a:sym typeface="Calibri"/>
            </a:endParaRPr>
          </a:p>
        </p:txBody>
      </p:sp>
      <p:sp>
        <p:nvSpPr>
          <p:cNvPr id="823" name="Google Shape;823;p78"/>
          <p:cNvSpPr/>
          <p:nvPr/>
        </p:nvSpPr>
        <p:spPr>
          <a:xfrm>
            <a:off x="457200" y="2286000"/>
            <a:ext cx="3657600" cy="182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500" u="none" cap="none" strike="noStrike">
                <a:solidFill>
                  <a:schemeClr val="accent1"/>
                </a:solidFill>
                <a:latin typeface="Arial"/>
                <a:ea typeface="Arial"/>
                <a:cs typeface="Arial"/>
                <a:sym typeface="Arial"/>
              </a:rPr>
              <a:t>It's important to separate the presentation layer to avoid building workflows that are specific to one tool / interface</a:t>
            </a:r>
            <a:endParaRPr b="0" i="0" sz="1500" u="none" cap="none" strike="noStrike">
              <a:solidFill>
                <a:schemeClr val="accent1"/>
              </a:solidFill>
              <a:latin typeface="Calibri"/>
              <a:ea typeface="Calibri"/>
              <a:cs typeface="Calibri"/>
              <a:sym typeface="Calibri"/>
            </a:endParaRPr>
          </a:p>
        </p:txBody>
      </p:sp>
      <p:sp>
        <p:nvSpPr>
          <p:cNvPr id="824" name="Google Shape;824;p78"/>
          <p:cNvSpPr/>
          <p:nvPr/>
        </p:nvSpPr>
        <p:spPr>
          <a:xfrm>
            <a:off x="4937760" y="1097280"/>
            <a:ext cx="3840600" cy="3200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600"/>
              <a:buFont typeface="Arial"/>
              <a:buNone/>
            </a:pPr>
            <a:r>
              <a:rPr b="0" i="1" lang="en-US" sz="1600" u="none" cap="none" strike="noStrike">
                <a:solidFill>
                  <a:schemeClr val="lt1"/>
                </a:solidFill>
                <a:latin typeface="Arial"/>
                <a:ea typeface="Arial"/>
                <a:cs typeface="Arial"/>
                <a:sym typeface="Arial"/>
              </a:rPr>
              <a:t>It is designed to interface with any of the other building blocks as required, serving as the primary point of contact between humans and the automation system, but this does not imply the need for a single pane of glass.</a:t>
            </a:r>
            <a:endParaRPr b="0" i="0" sz="1600" u="none" cap="none" strike="noStrike">
              <a:solidFill>
                <a:schemeClr val="lt1"/>
              </a:solidFill>
              <a:latin typeface="Calibri"/>
              <a:ea typeface="Calibri"/>
              <a:cs typeface="Calibri"/>
              <a:sym typeface="Calibri"/>
            </a:endParaRPr>
          </a:p>
        </p:txBody>
      </p:sp>
      <p:pic>
        <p:nvPicPr>
          <p:cNvPr descr="preencoded.png" id="825" name="Google Shape;825;p78"/>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A0A0A"/>
        </a:solidFill>
      </p:bgPr>
    </p:bg>
    <p:spTree>
      <p:nvGrpSpPr>
        <p:cNvPr id="830" name="Shape 830"/>
        <p:cNvGrpSpPr/>
        <p:nvPr/>
      </p:nvGrpSpPr>
      <p:grpSpPr>
        <a:xfrm>
          <a:off x="0" y="0"/>
          <a:ext cx="0" cy="0"/>
          <a:chOff x="0" y="0"/>
          <a:chExt cx="0" cy="0"/>
        </a:xfrm>
      </p:grpSpPr>
      <p:sp>
        <p:nvSpPr>
          <p:cNvPr id="831" name="Google Shape;831;p79"/>
          <p:cNvSpPr/>
          <p:nvPr/>
        </p:nvSpPr>
        <p:spPr>
          <a:xfrm>
            <a:off x="0" y="749808"/>
            <a:ext cx="9144000" cy="36600"/>
          </a:xfrm>
          <a:prstGeom prst="rect">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79"/>
          <p:cNvSpPr/>
          <p:nvPr/>
        </p:nvSpPr>
        <p:spPr>
          <a:xfrm>
            <a:off x="365760" y="1051560"/>
            <a:ext cx="3931800" cy="777300"/>
          </a:xfrm>
          <a:prstGeom prst="rect">
            <a:avLst/>
          </a:prstGeom>
          <a:solidFill>
            <a:srgbClr val="1E3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79"/>
          <p:cNvSpPr/>
          <p:nvPr/>
        </p:nvSpPr>
        <p:spPr>
          <a:xfrm>
            <a:off x="50292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MUST provide robust authentication and authorization capabilities.</a:t>
            </a:r>
            <a:endParaRPr b="0" i="0" sz="1300" u="none" cap="none" strike="noStrike">
              <a:solidFill>
                <a:schemeClr val="dk1"/>
              </a:solidFill>
              <a:latin typeface="Calibri"/>
              <a:ea typeface="Calibri"/>
              <a:cs typeface="Calibri"/>
              <a:sym typeface="Calibri"/>
            </a:endParaRPr>
          </a:p>
        </p:txBody>
      </p:sp>
      <p:sp>
        <p:nvSpPr>
          <p:cNvPr id="834" name="Google Shape;834;p79"/>
          <p:cNvSpPr/>
          <p:nvPr/>
        </p:nvSpPr>
        <p:spPr>
          <a:xfrm>
            <a:off x="4846320" y="1051560"/>
            <a:ext cx="3931800" cy="777300"/>
          </a:xfrm>
          <a:prstGeom prst="rect">
            <a:avLst/>
          </a:prstGeom>
          <a:solidFill>
            <a:srgbClr val="036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79"/>
          <p:cNvSpPr/>
          <p:nvPr/>
        </p:nvSpPr>
        <p:spPr>
          <a:xfrm>
            <a:off x="4983480" y="112471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MAY take various forms depending on the needs of the end user</a:t>
            </a:r>
            <a:endParaRPr b="0" i="0" sz="1300" u="none" cap="none" strike="noStrike">
              <a:solidFill>
                <a:schemeClr val="dk1"/>
              </a:solidFill>
              <a:latin typeface="Calibri"/>
              <a:ea typeface="Calibri"/>
              <a:cs typeface="Calibri"/>
              <a:sym typeface="Calibri"/>
            </a:endParaRPr>
          </a:p>
        </p:txBody>
      </p:sp>
      <p:sp>
        <p:nvSpPr>
          <p:cNvPr id="836" name="Google Shape;836;p79"/>
          <p:cNvSpPr/>
          <p:nvPr/>
        </p:nvSpPr>
        <p:spPr>
          <a:xfrm>
            <a:off x="365760" y="2011680"/>
            <a:ext cx="3931800" cy="777300"/>
          </a:xfrm>
          <a:prstGeom prst="rect">
            <a:avLst/>
          </a:prstGeom>
          <a:solidFill>
            <a:srgbClr val="0369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9"/>
          <p:cNvSpPr/>
          <p:nvPr/>
        </p:nvSpPr>
        <p:spPr>
          <a:xfrm>
            <a:off x="502920" y="2084832"/>
            <a:ext cx="3657600" cy="630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MAY support both read and write interactions</a:t>
            </a:r>
            <a:endParaRPr b="0" i="0" sz="1300" u="none" cap="none" strike="noStrike">
              <a:solidFill>
                <a:schemeClr val="dk1"/>
              </a:solidFill>
              <a:latin typeface="Calibri"/>
              <a:ea typeface="Calibri"/>
              <a:cs typeface="Calibri"/>
              <a:sym typeface="Calibri"/>
            </a:endParaRPr>
          </a:p>
        </p:txBody>
      </p:sp>
      <p:pic>
        <p:nvPicPr>
          <p:cNvPr descr="preencoded.png" id="838" name="Google Shape;838;p79"/>
          <p:cNvPicPr preferRelativeResize="0"/>
          <p:nvPr/>
        </p:nvPicPr>
        <p:blipFill rotWithShape="1">
          <a:blip r:embed="rId3">
            <a:alphaModFix amt="40000"/>
          </a:blip>
          <a:srcRect b="0" l="0" r="0" t="0"/>
          <a:stretch/>
        </p:blipFill>
        <p:spPr>
          <a:xfrm>
            <a:off x="8412480" y="4526280"/>
            <a:ext cx="502920" cy="502920"/>
          </a:xfrm>
          <a:prstGeom prst="rect">
            <a:avLst/>
          </a:prstGeom>
          <a:noFill/>
          <a:ln>
            <a:noFill/>
          </a:ln>
        </p:spPr>
      </p:pic>
      <p:sp>
        <p:nvSpPr>
          <p:cNvPr id="839" name="Google Shape;839;p79"/>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Presentation - Requirements</a:t>
            </a:r>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Overhead shot of young people sitting on a boardwalk" id="178" name="Google Shape;178;p35"/>
          <p:cNvPicPr preferRelativeResize="0"/>
          <p:nvPr/>
        </p:nvPicPr>
        <p:blipFill rotWithShape="1">
          <a:blip r:embed="rId3">
            <a:alphaModFix/>
          </a:blip>
          <a:srcRect b="8064" l="0" r="1254" t="8630"/>
          <a:stretch/>
        </p:blipFill>
        <p:spPr>
          <a:xfrm>
            <a:off x="-30675" y="0"/>
            <a:ext cx="9174676" cy="5143501"/>
          </a:xfrm>
          <a:prstGeom prst="rect">
            <a:avLst/>
          </a:prstGeom>
          <a:noFill/>
          <a:ln>
            <a:noFill/>
          </a:ln>
        </p:spPr>
      </p:pic>
      <p:sp>
        <p:nvSpPr>
          <p:cNvPr id="179" name="Google Shape;179;p35"/>
          <p:cNvSpPr txBox="1"/>
          <p:nvPr>
            <p:ph type="title"/>
          </p:nvPr>
        </p:nvSpPr>
        <p:spPr>
          <a:xfrm>
            <a:off x="112800" y="526350"/>
            <a:ext cx="3603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sz="3000"/>
          </a:p>
          <a:p>
            <a:pPr indent="0" lvl="0" marL="0" rtl="0" algn="l">
              <a:spcBef>
                <a:spcPts val="1000"/>
              </a:spcBef>
              <a:spcAft>
                <a:spcPts val="1000"/>
              </a:spcAft>
              <a:buNone/>
            </a:pPr>
            <a:r>
              <a:rPr lang="en-US" sz="3000"/>
              <a:t>Yet, it’s still overly complicated for most organizations</a:t>
            </a:r>
            <a:br>
              <a:rPr lang="en-US" sz="3000"/>
            </a:br>
            <a:br>
              <a:rPr lang="en-US" sz="3000"/>
            </a:br>
            <a:r>
              <a:rPr lang="en-US" sz="3000"/>
              <a:t>Building it is hard, maintaining it is almost impossible</a:t>
            </a:r>
            <a:endParaRPr/>
          </a:p>
        </p:txBody>
      </p:sp>
      <p:pic>
        <p:nvPicPr>
          <p:cNvPr id="180" name="Google Shape;180;p35"/>
          <p:cNvPicPr preferRelativeResize="0"/>
          <p:nvPr/>
        </p:nvPicPr>
        <p:blipFill>
          <a:blip r:embed="rId4">
            <a:alphaModFix/>
          </a:blip>
          <a:stretch>
            <a:fillRect/>
          </a:stretch>
        </p:blipFill>
        <p:spPr>
          <a:xfrm>
            <a:off x="3671025" y="807150"/>
            <a:ext cx="5293200" cy="3529200"/>
          </a:xfrm>
          <a:prstGeom prst="roundRect">
            <a:avLst>
              <a:gd fmla="val 3030" name="adj"/>
            </a:avLst>
          </a:prstGeom>
          <a:noFill/>
          <a:ln cap="flat" cmpd="sng" w="28575">
            <a:solidFill>
              <a:schemeClr val="lt1"/>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44" name="Shape 844"/>
        <p:cNvGrpSpPr/>
        <p:nvPr/>
      </p:nvGrpSpPr>
      <p:grpSpPr>
        <a:xfrm>
          <a:off x="0" y="0"/>
          <a:ext cx="0" cy="0"/>
          <a:chOff x="0" y="0"/>
          <a:chExt cx="0" cy="0"/>
        </a:xfrm>
      </p:grpSpPr>
      <p:sp>
        <p:nvSpPr>
          <p:cNvPr id="845" name="Google Shape;845;p80"/>
          <p:cNvSpPr/>
          <p:nvPr/>
        </p:nvSpPr>
        <p:spPr>
          <a:xfrm>
            <a:off x="0" y="0"/>
            <a:ext cx="73152"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0"/>
          <p:cNvSpPr/>
          <p:nvPr/>
        </p:nvSpPr>
        <p:spPr>
          <a:xfrm>
            <a:off x="731520" y="1371600"/>
            <a:ext cx="7772400" cy="228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4400"/>
              <a:buFont typeface="Arial"/>
              <a:buNone/>
            </a:pPr>
            <a:r>
              <a:rPr b="1" i="0" lang="en-US" sz="4400" u="none" cap="none" strike="noStrike">
                <a:solidFill>
                  <a:srgbClr val="F8FAFC"/>
                </a:solidFill>
                <a:latin typeface="Arial"/>
                <a:ea typeface="Arial"/>
                <a:cs typeface="Arial"/>
                <a:sym typeface="Arial"/>
              </a:rPr>
              <a:t>Practical Example</a:t>
            </a:r>
            <a:endParaRPr b="0" i="0" sz="4400" u="none" cap="none" strike="noStrike">
              <a:solidFill>
                <a:schemeClr val="dk1"/>
              </a:solidFill>
              <a:latin typeface="Calibri"/>
              <a:ea typeface="Calibri"/>
              <a:cs typeface="Calibri"/>
              <a:sym typeface="Calibri"/>
            </a:endParaRPr>
          </a:p>
        </p:txBody>
      </p:sp>
      <p:pic>
        <p:nvPicPr>
          <p:cNvPr id="847" name="Google Shape;847;p80"/>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52" name="Shape 852"/>
        <p:cNvGrpSpPr/>
        <p:nvPr/>
      </p:nvGrpSpPr>
      <p:grpSpPr>
        <a:xfrm>
          <a:off x="0" y="0"/>
          <a:ext cx="0" cy="0"/>
          <a:chOff x="0" y="0"/>
          <a:chExt cx="0" cy="0"/>
        </a:xfrm>
      </p:grpSpPr>
      <p:sp>
        <p:nvSpPr>
          <p:cNvPr id="853" name="Google Shape;853;p81"/>
          <p:cNvSpPr/>
          <p:nvPr/>
        </p:nvSpPr>
        <p:spPr>
          <a:xfrm>
            <a:off x="457200" y="911590"/>
            <a:ext cx="8229600" cy="50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3000"/>
              <a:buFont typeface="Arial"/>
              <a:buNone/>
            </a:pPr>
            <a:r>
              <a:rPr b="1" i="0" lang="en-US" sz="3000" u="none" cap="none" strike="noStrike">
                <a:solidFill>
                  <a:srgbClr val="FFFFFF"/>
                </a:solidFill>
                <a:latin typeface="Arial"/>
                <a:ea typeface="Arial"/>
                <a:cs typeface="Arial"/>
                <a:sym typeface="Arial"/>
              </a:rPr>
              <a:t>Roll Out a New Subnet Across 50 Sites</a:t>
            </a:r>
            <a:endParaRPr b="0" i="0" sz="3000" u="none" cap="none" strike="noStrike">
              <a:solidFill>
                <a:schemeClr val="dk1"/>
              </a:solidFill>
              <a:latin typeface="Calibri"/>
              <a:ea typeface="Calibri"/>
              <a:cs typeface="Calibri"/>
              <a:sym typeface="Calibri"/>
            </a:endParaRPr>
          </a:p>
        </p:txBody>
      </p:sp>
      <p:sp>
        <p:nvSpPr>
          <p:cNvPr id="854" name="Google Shape;854;p81"/>
          <p:cNvSpPr/>
          <p:nvPr/>
        </p:nvSpPr>
        <p:spPr>
          <a:xfrm>
            <a:off x="457200" y="1460230"/>
            <a:ext cx="7772400" cy="4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A practical example showing how the NAF building blocks work together to deploy, validate, and remediate a network change at scale.</a:t>
            </a:r>
            <a:endParaRPr b="0" i="0" sz="1200" u="none" cap="none" strike="noStrike">
              <a:solidFill>
                <a:schemeClr val="dk1"/>
              </a:solidFill>
              <a:latin typeface="Calibri"/>
              <a:ea typeface="Calibri"/>
              <a:cs typeface="Calibri"/>
              <a:sym typeface="Calibri"/>
            </a:endParaRPr>
          </a:p>
        </p:txBody>
      </p:sp>
      <p:sp>
        <p:nvSpPr>
          <p:cNvPr id="855" name="Google Shape;855;p81"/>
          <p:cNvSpPr/>
          <p:nvPr/>
        </p:nvSpPr>
        <p:spPr>
          <a:xfrm>
            <a:off x="457200" y="2054590"/>
            <a:ext cx="8229600" cy="777300"/>
          </a:xfrm>
          <a:prstGeom prst="roundRect">
            <a:avLst>
              <a:gd fmla="val 9412" name="adj"/>
            </a:avLst>
          </a:prstGeom>
          <a:solidFill>
            <a:srgbClr val="1A1A1A"/>
          </a:solidFill>
          <a:ln cap="flat" cmpd="sng" w="19050">
            <a:solidFill>
              <a:srgbClr val="F5C518"/>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1"/>
          <p:cNvSpPr/>
          <p:nvPr/>
        </p:nvSpPr>
        <p:spPr>
          <a:xfrm>
            <a:off x="731520" y="2100310"/>
            <a:ext cx="27432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5C518"/>
              </a:buClr>
              <a:buSzPts val="900"/>
              <a:buFont typeface="Arial"/>
              <a:buNone/>
            </a:pPr>
            <a:r>
              <a:rPr b="1" i="0" lang="en-US" sz="900" u="none" cap="none" strike="noStrike">
                <a:solidFill>
                  <a:srgbClr val="F5C518"/>
                </a:solidFill>
                <a:latin typeface="Arial"/>
                <a:ea typeface="Arial"/>
                <a:cs typeface="Arial"/>
                <a:sym typeface="Arial"/>
              </a:rPr>
              <a:t>THE PROBLEM</a:t>
            </a:r>
            <a:endParaRPr b="0" i="0" sz="900" u="none" cap="none" strike="noStrike">
              <a:solidFill>
                <a:schemeClr val="dk1"/>
              </a:solidFill>
              <a:latin typeface="Calibri"/>
              <a:ea typeface="Calibri"/>
              <a:cs typeface="Calibri"/>
              <a:sym typeface="Calibri"/>
            </a:endParaRPr>
          </a:p>
        </p:txBody>
      </p:sp>
      <p:sp>
        <p:nvSpPr>
          <p:cNvPr id="857" name="Google Shape;857;p81"/>
          <p:cNvSpPr/>
          <p:nvPr/>
        </p:nvSpPr>
        <p:spPr>
          <a:xfrm>
            <a:off x="731520" y="2347198"/>
            <a:ext cx="7680900" cy="4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1100"/>
              <a:buFont typeface="Arial"/>
              <a:buNone/>
            </a:pPr>
            <a:r>
              <a:rPr b="0" i="0" lang="en-US" sz="1100" u="none" cap="none" strike="noStrike">
                <a:solidFill>
                  <a:schemeClr val="lt1"/>
                </a:solidFill>
                <a:latin typeface="Arial"/>
                <a:ea typeface="Arial"/>
                <a:cs typeface="Arial"/>
                <a:sym typeface="Arial"/>
              </a:rPr>
              <a:t>Deploy a new subnet </a:t>
            </a:r>
            <a:r>
              <a:rPr b="1" i="0" lang="en-US" sz="1100" u="none" cap="none" strike="noStrike">
                <a:solidFill>
                  <a:schemeClr val="lt1"/>
                </a:solidFill>
                <a:latin typeface="Arial"/>
                <a:ea typeface="Arial"/>
                <a:cs typeface="Arial"/>
                <a:sym typeface="Arial"/>
              </a:rPr>
              <a:t>(10.100.0.0/24)</a:t>
            </a:r>
            <a:r>
              <a:rPr b="0" i="0" lang="en-US" sz="1100" u="none" cap="none" strike="noStrike">
                <a:solidFill>
                  <a:schemeClr val="lt1"/>
                </a:solidFill>
                <a:latin typeface="Arial"/>
                <a:ea typeface="Arial"/>
                <a:cs typeface="Arial"/>
                <a:sym typeface="Arial"/>
              </a:rPr>
              <a:t> across 50 branch sites, validate that it's working on every device, and automatically alert and remediate if any site falls out of compliance.</a:t>
            </a:r>
            <a:endParaRPr b="0" i="0" sz="1100" u="none" cap="none" strike="noStrike">
              <a:solidFill>
                <a:schemeClr val="lt1"/>
              </a:solidFill>
              <a:latin typeface="Calibri"/>
              <a:ea typeface="Calibri"/>
              <a:cs typeface="Calibri"/>
              <a:sym typeface="Calibri"/>
            </a:endParaRPr>
          </a:p>
        </p:txBody>
      </p:sp>
      <p:sp>
        <p:nvSpPr>
          <p:cNvPr id="858" name="Google Shape;858;p81"/>
          <p:cNvSpPr/>
          <p:nvPr/>
        </p:nvSpPr>
        <p:spPr>
          <a:xfrm>
            <a:off x="457200" y="3060430"/>
            <a:ext cx="36576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900"/>
              <a:buFont typeface="Arial"/>
              <a:buNone/>
            </a:pPr>
            <a:r>
              <a:rPr b="1" i="0" lang="en-US" sz="900" u="none" cap="none" strike="noStrike">
                <a:solidFill>
                  <a:srgbClr val="94A3B8"/>
                </a:solidFill>
                <a:latin typeface="Arial"/>
                <a:ea typeface="Arial"/>
                <a:cs typeface="Arial"/>
                <a:sym typeface="Arial"/>
              </a:rPr>
              <a:t>HIGH-LEVEL WORKFLOW</a:t>
            </a:r>
            <a:endParaRPr b="0" i="0" sz="900" u="none" cap="none" strike="noStrike">
              <a:solidFill>
                <a:schemeClr val="dk1"/>
              </a:solidFill>
              <a:latin typeface="Calibri"/>
              <a:ea typeface="Calibri"/>
              <a:cs typeface="Calibri"/>
              <a:sym typeface="Calibri"/>
            </a:endParaRPr>
          </a:p>
        </p:txBody>
      </p:sp>
      <p:pic>
        <p:nvPicPr>
          <p:cNvPr descr="preencoded.png" id="859" name="Google Shape;859;p81"/>
          <p:cNvPicPr preferRelativeResize="0"/>
          <p:nvPr/>
        </p:nvPicPr>
        <p:blipFill rotWithShape="1">
          <a:blip r:embed="rId3">
            <a:alphaModFix/>
          </a:blip>
          <a:srcRect b="0" l="0" r="0" t="0"/>
          <a:stretch/>
        </p:blipFill>
        <p:spPr>
          <a:xfrm>
            <a:off x="754380" y="3426190"/>
            <a:ext cx="548640" cy="548640"/>
          </a:xfrm>
          <a:prstGeom prst="rect">
            <a:avLst/>
          </a:prstGeom>
          <a:noFill/>
          <a:ln>
            <a:noFill/>
          </a:ln>
        </p:spPr>
      </p:pic>
      <p:sp>
        <p:nvSpPr>
          <p:cNvPr id="860" name="Google Shape;860;p81"/>
          <p:cNvSpPr/>
          <p:nvPr/>
        </p:nvSpPr>
        <p:spPr>
          <a:xfrm>
            <a:off x="480060" y="4020550"/>
            <a:ext cx="1097400" cy="36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6D2E"/>
              </a:buClr>
              <a:buSzPts val="900"/>
              <a:buFont typeface="Arial"/>
              <a:buNone/>
            </a:pPr>
            <a:r>
              <a:rPr b="1" i="0" lang="en-US" sz="900" u="none" cap="none" strike="noStrike">
                <a:solidFill>
                  <a:srgbClr val="FF6D2E"/>
                </a:solidFill>
                <a:latin typeface="Arial"/>
                <a:ea typeface="Arial"/>
                <a:cs typeface="Arial"/>
                <a:sym typeface="Arial"/>
              </a:rPr>
              <a:t>Define</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6D2E"/>
              </a:buClr>
              <a:buSzPts val="900"/>
              <a:buFont typeface="Arial"/>
              <a:buNone/>
            </a:pPr>
            <a:r>
              <a:rPr b="1" i="0" lang="en-US" sz="900" u="none" cap="none" strike="noStrike">
                <a:solidFill>
                  <a:srgbClr val="FF6D2E"/>
                </a:solidFill>
                <a:latin typeface="Arial"/>
                <a:ea typeface="Arial"/>
                <a:cs typeface="Arial"/>
                <a:sym typeface="Arial"/>
              </a:rPr>
              <a:t>Intent</a:t>
            </a:r>
            <a:endParaRPr b="0" i="0" sz="900" u="none" cap="none" strike="noStrike">
              <a:solidFill>
                <a:schemeClr val="dk1"/>
              </a:solidFill>
              <a:latin typeface="Calibri"/>
              <a:ea typeface="Calibri"/>
              <a:cs typeface="Calibri"/>
              <a:sym typeface="Calibri"/>
            </a:endParaRPr>
          </a:p>
        </p:txBody>
      </p:sp>
      <p:sp>
        <p:nvSpPr>
          <p:cNvPr id="861" name="Google Shape;861;p81"/>
          <p:cNvSpPr/>
          <p:nvPr/>
        </p:nvSpPr>
        <p:spPr>
          <a:xfrm>
            <a:off x="480060" y="4413742"/>
            <a:ext cx="1097400" cy="18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4A3B8"/>
              </a:buClr>
              <a:buSzPts val="800"/>
              <a:buFont typeface="Arial"/>
              <a:buNone/>
            </a:pPr>
            <a:r>
              <a:rPr b="0" i="0" lang="en-US" u="none" cap="none" strike="noStrike">
                <a:solidFill>
                  <a:schemeClr val="lt1"/>
                </a:solidFill>
                <a:latin typeface="Arial"/>
                <a:ea typeface="Arial"/>
                <a:cs typeface="Arial"/>
                <a:sym typeface="Arial"/>
              </a:rPr>
              <a:t>Infrahub</a:t>
            </a:r>
            <a:endParaRPr b="0" i="0" u="none" cap="none" strike="noStrike">
              <a:solidFill>
                <a:schemeClr val="lt1"/>
              </a:solidFill>
              <a:latin typeface="Calibri"/>
              <a:ea typeface="Calibri"/>
              <a:cs typeface="Calibri"/>
              <a:sym typeface="Calibri"/>
            </a:endParaRPr>
          </a:p>
        </p:txBody>
      </p:sp>
      <p:sp>
        <p:nvSpPr>
          <p:cNvPr id="862" name="Google Shape;862;p81"/>
          <p:cNvSpPr/>
          <p:nvPr/>
        </p:nvSpPr>
        <p:spPr>
          <a:xfrm>
            <a:off x="1595628" y="3563350"/>
            <a:ext cx="2835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1400"/>
              <a:buFont typeface="Arial"/>
              <a:buNone/>
            </a:pPr>
            <a:r>
              <a:rPr b="0" i="0" lang="en-US" sz="1400" u="none" cap="none" strike="noStrike">
                <a:solidFill>
                  <a:srgbClr val="94A3B8"/>
                </a:solidFill>
                <a:latin typeface="Arial"/>
                <a:ea typeface="Arial"/>
                <a:cs typeface="Arial"/>
                <a:sym typeface="Arial"/>
              </a:rPr>
              <a:t>→</a:t>
            </a:r>
            <a:endParaRPr b="0" i="0" sz="1400" u="none" cap="none" strike="noStrike">
              <a:solidFill>
                <a:schemeClr val="dk1"/>
              </a:solidFill>
              <a:latin typeface="Calibri"/>
              <a:ea typeface="Calibri"/>
              <a:cs typeface="Calibri"/>
              <a:sym typeface="Calibri"/>
            </a:endParaRPr>
          </a:p>
        </p:txBody>
      </p:sp>
      <p:pic>
        <p:nvPicPr>
          <p:cNvPr descr="preencoded.png" id="863" name="Google Shape;863;p81"/>
          <p:cNvPicPr preferRelativeResize="0"/>
          <p:nvPr/>
        </p:nvPicPr>
        <p:blipFill rotWithShape="1">
          <a:blip r:embed="rId4">
            <a:alphaModFix/>
          </a:blip>
          <a:srcRect b="0" l="0" r="0" t="0"/>
          <a:stretch/>
        </p:blipFill>
        <p:spPr>
          <a:xfrm>
            <a:off x="2171700" y="3426190"/>
            <a:ext cx="548640" cy="548640"/>
          </a:xfrm>
          <a:prstGeom prst="rect">
            <a:avLst/>
          </a:prstGeom>
          <a:noFill/>
          <a:ln>
            <a:noFill/>
          </a:ln>
        </p:spPr>
      </p:pic>
      <p:sp>
        <p:nvSpPr>
          <p:cNvPr id="864" name="Google Shape;864;p81"/>
          <p:cNvSpPr/>
          <p:nvPr/>
        </p:nvSpPr>
        <p:spPr>
          <a:xfrm>
            <a:off x="1897380" y="4020550"/>
            <a:ext cx="1097400" cy="36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D4FF"/>
              </a:buClr>
              <a:buSzPts val="900"/>
              <a:buFont typeface="Arial"/>
              <a:buNone/>
            </a:pPr>
            <a:r>
              <a:rPr b="1" i="0" lang="en-US" sz="900" u="none" cap="none" strike="noStrike">
                <a:solidFill>
                  <a:srgbClr val="00D4FF"/>
                </a:solidFill>
                <a:latin typeface="Arial"/>
                <a:ea typeface="Arial"/>
                <a:cs typeface="Arial"/>
                <a:sym typeface="Arial"/>
              </a:rPr>
              <a:t>Orchestrate</a:t>
            </a:r>
            <a:endParaRPr b="0" i="0" sz="900" u="none" cap="none" strike="noStrike">
              <a:solidFill>
                <a:schemeClr val="dk1"/>
              </a:solidFill>
              <a:latin typeface="Calibri"/>
              <a:ea typeface="Calibri"/>
              <a:cs typeface="Calibri"/>
              <a:sym typeface="Calibri"/>
            </a:endParaRPr>
          </a:p>
        </p:txBody>
      </p:sp>
      <p:sp>
        <p:nvSpPr>
          <p:cNvPr id="865" name="Google Shape;865;p81"/>
          <p:cNvSpPr/>
          <p:nvPr/>
        </p:nvSpPr>
        <p:spPr>
          <a:xfrm>
            <a:off x="1897380" y="4413742"/>
            <a:ext cx="1097400" cy="18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4A3B8"/>
              </a:buClr>
              <a:buSzPts val="800"/>
              <a:buFont typeface="Arial"/>
              <a:buNone/>
            </a:pPr>
            <a:r>
              <a:rPr b="0" i="0" lang="en-US" u="none" cap="none" strike="noStrike">
                <a:solidFill>
                  <a:schemeClr val="lt1"/>
                </a:solidFill>
                <a:latin typeface="Arial"/>
                <a:ea typeface="Arial"/>
                <a:cs typeface="Arial"/>
                <a:sym typeface="Arial"/>
              </a:rPr>
              <a:t>AWX</a:t>
            </a:r>
            <a:endParaRPr b="0" i="0" u="none" cap="none" strike="noStrike">
              <a:solidFill>
                <a:schemeClr val="lt1"/>
              </a:solidFill>
              <a:latin typeface="Calibri"/>
              <a:ea typeface="Calibri"/>
              <a:cs typeface="Calibri"/>
              <a:sym typeface="Calibri"/>
            </a:endParaRPr>
          </a:p>
        </p:txBody>
      </p:sp>
      <p:sp>
        <p:nvSpPr>
          <p:cNvPr id="866" name="Google Shape;866;p81"/>
          <p:cNvSpPr/>
          <p:nvPr/>
        </p:nvSpPr>
        <p:spPr>
          <a:xfrm>
            <a:off x="3012948" y="3563350"/>
            <a:ext cx="2835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1400"/>
              <a:buFont typeface="Arial"/>
              <a:buNone/>
            </a:pPr>
            <a:r>
              <a:rPr b="0" i="0" lang="en-US" sz="1400" u="none" cap="none" strike="noStrike">
                <a:solidFill>
                  <a:srgbClr val="94A3B8"/>
                </a:solidFill>
                <a:latin typeface="Arial"/>
                <a:ea typeface="Arial"/>
                <a:cs typeface="Arial"/>
                <a:sym typeface="Arial"/>
              </a:rPr>
              <a:t>→</a:t>
            </a:r>
            <a:endParaRPr b="0" i="0" sz="1400" u="none" cap="none" strike="noStrike">
              <a:solidFill>
                <a:schemeClr val="dk1"/>
              </a:solidFill>
              <a:latin typeface="Calibri"/>
              <a:ea typeface="Calibri"/>
              <a:cs typeface="Calibri"/>
              <a:sym typeface="Calibri"/>
            </a:endParaRPr>
          </a:p>
        </p:txBody>
      </p:sp>
      <p:pic>
        <p:nvPicPr>
          <p:cNvPr descr="preencoded.png" id="867" name="Google Shape;867;p81"/>
          <p:cNvPicPr preferRelativeResize="0"/>
          <p:nvPr/>
        </p:nvPicPr>
        <p:blipFill rotWithShape="1">
          <a:blip r:embed="rId5">
            <a:alphaModFix/>
          </a:blip>
          <a:srcRect b="0" l="0" r="0" t="0"/>
          <a:stretch/>
        </p:blipFill>
        <p:spPr>
          <a:xfrm>
            <a:off x="3589020" y="3426190"/>
            <a:ext cx="548640" cy="548640"/>
          </a:xfrm>
          <a:prstGeom prst="rect">
            <a:avLst/>
          </a:prstGeom>
          <a:noFill/>
          <a:ln>
            <a:noFill/>
          </a:ln>
        </p:spPr>
      </p:pic>
      <p:sp>
        <p:nvSpPr>
          <p:cNvPr id="868" name="Google Shape;868;p81"/>
          <p:cNvSpPr/>
          <p:nvPr/>
        </p:nvSpPr>
        <p:spPr>
          <a:xfrm>
            <a:off x="3314700" y="4020550"/>
            <a:ext cx="1097400" cy="36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366F1"/>
              </a:buClr>
              <a:buSzPts val="900"/>
              <a:buFont typeface="Arial"/>
              <a:buNone/>
            </a:pPr>
            <a:r>
              <a:rPr b="1" i="0" lang="en-US" sz="900" u="none" cap="none" strike="noStrike">
                <a:solidFill>
                  <a:srgbClr val="6366F1"/>
                </a:solidFill>
                <a:latin typeface="Arial"/>
                <a:ea typeface="Arial"/>
                <a:cs typeface="Arial"/>
                <a:sym typeface="Arial"/>
              </a:rPr>
              <a:t>Deploy</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6366F1"/>
              </a:buClr>
              <a:buSzPts val="900"/>
              <a:buFont typeface="Arial"/>
              <a:buNone/>
            </a:pPr>
            <a:r>
              <a:rPr b="1" i="0" lang="en-US" sz="900" u="none" cap="none" strike="noStrike">
                <a:solidFill>
                  <a:srgbClr val="6366F1"/>
                </a:solidFill>
                <a:latin typeface="Arial"/>
                <a:ea typeface="Arial"/>
                <a:cs typeface="Arial"/>
                <a:sym typeface="Arial"/>
              </a:rPr>
              <a:t>50 devices</a:t>
            </a:r>
            <a:endParaRPr b="0" i="0" sz="900" u="none" cap="none" strike="noStrike">
              <a:solidFill>
                <a:schemeClr val="dk1"/>
              </a:solidFill>
              <a:latin typeface="Calibri"/>
              <a:ea typeface="Calibri"/>
              <a:cs typeface="Calibri"/>
              <a:sym typeface="Calibri"/>
            </a:endParaRPr>
          </a:p>
        </p:txBody>
      </p:sp>
      <p:sp>
        <p:nvSpPr>
          <p:cNvPr id="869" name="Google Shape;869;p81"/>
          <p:cNvSpPr/>
          <p:nvPr/>
        </p:nvSpPr>
        <p:spPr>
          <a:xfrm>
            <a:off x="3314700" y="4413742"/>
            <a:ext cx="1097400" cy="18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4A3B8"/>
              </a:buClr>
              <a:buSzPts val="800"/>
              <a:buFont typeface="Arial"/>
              <a:buNone/>
            </a:pPr>
            <a:r>
              <a:rPr b="0" i="0" lang="en-US" u="none" cap="none" strike="noStrike">
                <a:solidFill>
                  <a:schemeClr val="lt1"/>
                </a:solidFill>
                <a:latin typeface="Arial"/>
                <a:ea typeface="Arial"/>
                <a:cs typeface="Arial"/>
                <a:sym typeface="Arial"/>
              </a:rPr>
              <a:t>Ansible</a:t>
            </a:r>
            <a:endParaRPr b="0" i="0" u="none" cap="none" strike="noStrike">
              <a:solidFill>
                <a:schemeClr val="lt1"/>
              </a:solidFill>
              <a:latin typeface="Calibri"/>
              <a:ea typeface="Calibri"/>
              <a:cs typeface="Calibri"/>
              <a:sym typeface="Calibri"/>
            </a:endParaRPr>
          </a:p>
        </p:txBody>
      </p:sp>
      <p:sp>
        <p:nvSpPr>
          <p:cNvPr id="870" name="Google Shape;870;p81"/>
          <p:cNvSpPr/>
          <p:nvPr/>
        </p:nvSpPr>
        <p:spPr>
          <a:xfrm>
            <a:off x="4430268" y="3563350"/>
            <a:ext cx="2835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1400"/>
              <a:buFont typeface="Arial"/>
              <a:buNone/>
            </a:pPr>
            <a:r>
              <a:rPr b="0" i="0" lang="en-US" sz="1400" u="none" cap="none" strike="noStrike">
                <a:solidFill>
                  <a:srgbClr val="94A3B8"/>
                </a:solidFill>
                <a:latin typeface="Arial"/>
                <a:ea typeface="Arial"/>
                <a:cs typeface="Arial"/>
                <a:sym typeface="Arial"/>
              </a:rPr>
              <a:t>→</a:t>
            </a:r>
            <a:endParaRPr b="0" i="0" sz="1400" u="none" cap="none" strike="noStrike">
              <a:solidFill>
                <a:schemeClr val="dk1"/>
              </a:solidFill>
              <a:latin typeface="Calibri"/>
              <a:ea typeface="Calibri"/>
              <a:cs typeface="Calibri"/>
              <a:sym typeface="Calibri"/>
            </a:endParaRPr>
          </a:p>
        </p:txBody>
      </p:sp>
      <p:pic>
        <p:nvPicPr>
          <p:cNvPr descr="preencoded.png" id="871" name="Google Shape;871;p81"/>
          <p:cNvPicPr preferRelativeResize="0"/>
          <p:nvPr/>
        </p:nvPicPr>
        <p:blipFill rotWithShape="1">
          <a:blip r:embed="rId6">
            <a:alphaModFix/>
          </a:blip>
          <a:srcRect b="0" l="0" r="0" t="0"/>
          <a:stretch/>
        </p:blipFill>
        <p:spPr>
          <a:xfrm>
            <a:off x="5006340" y="3426190"/>
            <a:ext cx="548640" cy="548640"/>
          </a:xfrm>
          <a:prstGeom prst="rect">
            <a:avLst/>
          </a:prstGeom>
          <a:noFill/>
          <a:ln>
            <a:noFill/>
          </a:ln>
        </p:spPr>
      </p:pic>
      <p:sp>
        <p:nvSpPr>
          <p:cNvPr id="872" name="Google Shape;872;p81"/>
          <p:cNvSpPr/>
          <p:nvPr/>
        </p:nvSpPr>
        <p:spPr>
          <a:xfrm>
            <a:off x="4732020" y="4020550"/>
            <a:ext cx="1097400" cy="36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43F5E"/>
              </a:buClr>
              <a:buSzPts val="900"/>
              <a:buFont typeface="Arial"/>
              <a:buNone/>
            </a:pPr>
            <a:r>
              <a:rPr b="1" i="0" lang="en-US" sz="900" u="none" cap="none" strike="noStrike">
                <a:solidFill>
                  <a:srgbClr val="F43F5E"/>
                </a:solidFill>
                <a:latin typeface="Arial"/>
                <a:ea typeface="Arial"/>
                <a:cs typeface="Arial"/>
                <a:sym typeface="Arial"/>
              </a:rPr>
              <a:t>Collect</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43F5E"/>
              </a:buClr>
              <a:buSzPts val="900"/>
              <a:buFont typeface="Arial"/>
              <a:buNone/>
            </a:pPr>
            <a:r>
              <a:rPr b="1" i="0" lang="en-US" sz="900" u="none" cap="none" strike="noStrike">
                <a:solidFill>
                  <a:srgbClr val="F43F5E"/>
                </a:solidFill>
                <a:latin typeface="Arial"/>
                <a:ea typeface="Arial"/>
                <a:cs typeface="Arial"/>
                <a:sym typeface="Arial"/>
              </a:rPr>
              <a:t>Actual state</a:t>
            </a:r>
            <a:endParaRPr b="0" i="0" sz="900" u="none" cap="none" strike="noStrike">
              <a:solidFill>
                <a:schemeClr val="dk1"/>
              </a:solidFill>
              <a:latin typeface="Calibri"/>
              <a:ea typeface="Calibri"/>
              <a:cs typeface="Calibri"/>
              <a:sym typeface="Calibri"/>
            </a:endParaRPr>
          </a:p>
        </p:txBody>
      </p:sp>
      <p:sp>
        <p:nvSpPr>
          <p:cNvPr id="873" name="Google Shape;873;p81"/>
          <p:cNvSpPr/>
          <p:nvPr/>
        </p:nvSpPr>
        <p:spPr>
          <a:xfrm>
            <a:off x="4732020" y="4413742"/>
            <a:ext cx="1097400" cy="18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4A3B8"/>
              </a:buClr>
              <a:buSzPts val="800"/>
              <a:buFont typeface="Arial"/>
              <a:buNone/>
            </a:pPr>
            <a:r>
              <a:rPr b="0" i="0" lang="en-US" u="none" cap="none" strike="noStrike">
                <a:solidFill>
                  <a:schemeClr val="lt1"/>
                </a:solidFill>
                <a:latin typeface="Arial"/>
                <a:ea typeface="Arial"/>
                <a:cs typeface="Arial"/>
                <a:sym typeface="Arial"/>
              </a:rPr>
              <a:t>gNMIc</a:t>
            </a:r>
            <a:endParaRPr b="0" i="0" u="none" cap="none" strike="noStrike">
              <a:solidFill>
                <a:schemeClr val="lt1"/>
              </a:solidFill>
              <a:latin typeface="Calibri"/>
              <a:ea typeface="Calibri"/>
              <a:cs typeface="Calibri"/>
              <a:sym typeface="Calibri"/>
            </a:endParaRPr>
          </a:p>
        </p:txBody>
      </p:sp>
      <p:sp>
        <p:nvSpPr>
          <p:cNvPr id="874" name="Google Shape;874;p81"/>
          <p:cNvSpPr/>
          <p:nvPr/>
        </p:nvSpPr>
        <p:spPr>
          <a:xfrm>
            <a:off x="5847588" y="3563350"/>
            <a:ext cx="2835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1400"/>
              <a:buFont typeface="Arial"/>
              <a:buNone/>
            </a:pPr>
            <a:r>
              <a:rPr b="0" i="0" lang="en-US" sz="1400" u="none" cap="none" strike="noStrike">
                <a:solidFill>
                  <a:srgbClr val="94A3B8"/>
                </a:solidFill>
                <a:latin typeface="Arial"/>
                <a:ea typeface="Arial"/>
                <a:cs typeface="Arial"/>
                <a:sym typeface="Arial"/>
              </a:rPr>
              <a:t>→</a:t>
            </a:r>
            <a:endParaRPr b="0" i="0" sz="1400" u="none" cap="none" strike="noStrike">
              <a:solidFill>
                <a:schemeClr val="dk1"/>
              </a:solidFill>
              <a:latin typeface="Calibri"/>
              <a:ea typeface="Calibri"/>
              <a:cs typeface="Calibri"/>
              <a:sym typeface="Calibri"/>
            </a:endParaRPr>
          </a:p>
        </p:txBody>
      </p:sp>
      <p:pic>
        <p:nvPicPr>
          <p:cNvPr descr="preencoded.png" id="875" name="Google Shape;875;p81"/>
          <p:cNvPicPr preferRelativeResize="0"/>
          <p:nvPr/>
        </p:nvPicPr>
        <p:blipFill rotWithShape="1">
          <a:blip r:embed="rId7">
            <a:alphaModFix/>
          </a:blip>
          <a:srcRect b="0" l="0" r="0" t="0"/>
          <a:stretch/>
        </p:blipFill>
        <p:spPr>
          <a:xfrm>
            <a:off x="6423660" y="3426190"/>
            <a:ext cx="548640" cy="548640"/>
          </a:xfrm>
          <a:prstGeom prst="rect">
            <a:avLst/>
          </a:prstGeom>
          <a:noFill/>
          <a:ln>
            <a:noFill/>
          </a:ln>
        </p:spPr>
      </p:pic>
      <p:sp>
        <p:nvSpPr>
          <p:cNvPr id="876" name="Google Shape;876;p81"/>
          <p:cNvSpPr/>
          <p:nvPr/>
        </p:nvSpPr>
        <p:spPr>
          <a:xfrm>
            <a:off x="6149340" y="4020550"/>
            <a:ext cx="1097400" cy="36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676"/>
              </a:buClr>
              <a:buSzPts val="900"/>
              <a:buFont typeface="Arial"/>
              <a:buNone/>
            </a:pPr>
            <a:r>
              <a:rPr b="1" i="0" lang="en-US" sz="900" u="none" cap="none" strike="noStrike">
                <a:solidFill>
                  <a:srgbClr val="00E676"/>
                </a:solidFill>
                <a:latin typeface="Arial"/>
                <a:ea typeface="Arial"/>
                <a:cs typeface="Arial"/>
                <a:sym typeface="Arial"/>
              </a:rPr>
              <a:t>Validate</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0E676"/>
              </a:buClr>
              <a:buSzPts val="900"/>
              <a:buFont typeface="Arial"/>
              <a:buNone/>
            </a:pPr>
            <a:r>
              <a:rPr b="1" i="0" lang="en-US" sz="900" u="none" cap="none" strike="noStrike">
                <a:solidFill>
                  <a:srgbClr val="00E676"/>
                </a:solidFill>
                <a:latin typeface="Arial"/>
                <a:ea typeface="Arial"/>
                <a:cs typeface="Arial"/>
                <a:sym typeface="Arial"/>
              </a:rPr>
              <a:t>Desired vs Actual</a:t>
            </a:r>
            <a:endParaRPr b="0" i="0" sz="900" u="none" cap="none" strike="noStrike">
              <a:solidFill>
                <a:schemeClr val="dk1"/>
              </a:solidFill>
              <a:latin typeface="Calibri"/>
              <a:ea typeface="Calibri"/>
              <a:cs typeface="Calibri"/>
              <a:sym typeface="Calibri"/>
            </a:endParaRPr>
          </a:p>
        </p:txBody>
      </p:sp>
      <p:sp>
        <p:nvSpPr>
          <p:cNvPr id="877" name="Google Shape;877;p81"/>
          <p:cNvSpPr/>
          <p:nvPr/>
        </p:nvSpPr>
        <p:spPr>
          <a:xfrm>
            <a:off x="6149340" y="4413742"/>
            <a:ext cx="1097400" cy="18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4A3B8"/>
              </a:buClr>
              <a:buSzPts val="800"/>
              <a:buFont typeface="Arial"/>
              <a:buNone/>
            </a:pPr>
            <a:r>
              <a:rPr b="0" i="0" lang="en-US" u="none" cap="none" strike="noStrike">
                <a:solidFill>
                  <a:schemeClr val="lt1"/>
                </a:solidFill>
                <a:latin typeface="Arial"/>
                <a:ea typeface="Arial"/>
                <a:cs typeface="Arial"/>
                <a:sym typeface="Arial"/>
              </a:rPr>
              <a:t>Prometheus</a:t>
            </a:r>
            <a:endParaRPr b="0" i="0" u="none" cap="none" strike="noStrike">
              <a:solidFill>
                <a:schemeClr val="lt1"/>
              </a:solidFill>
              <a:latin typeface="Calibri"/>
              <a:ea typeface="Calibri"/>
              <a:cs typeface="Calibri"/>
              <a:sym typeface="Calibri"/>
            </a:endParaRPr>
          </a:p>
        </p:txBody>
      </p:sp>
      <p:sp>
        <p:nvSpPr>
          <p:cNvPr id="878" name="Google Shape;878;p81"/>
          <p:cNvSpPr/>
          <p:nvPr/>
        </p:nvSpPr>
        <p:spPr>
          <a:xfrm>
            <a:off x="7264908" y="3563350"/>
            <a:ext cx="2835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1400"/>
              <a:buFont typeface="Arial"/>
              <a:buNone/>
            </a:pPr>
            <a:r>
              <a:rPr b="0" i="0" lang="en-US" sz="1400" u="none" cap="none" strike="noStrike">
                <a:solidFill>
                  <a:srgbClr val="94A3B8"/>
                </a:solidFill>
                <a:latin typeface="Arial"/>
                <a:ea typeface="Arial"/>
                <a:cs typeface="Arial"/>
                <a:sym typeface="Arial"/>
              </a:rPr>
              <a:t>→</a:t>
            </a:r>
            <a:endParaRPr b="0" i="0" sz="1400" u="none" cap="none" strike="noStrike">
              <a:solidFill>
                <a:schemeClr val="dk1"/>
              </a:solidFill>
              <a:latin typeface="Calibri"/>
              <a:ea typeface="Calibri"/>
              <a:cs typeface="Calibri"/>
              <a:sym typeface="Calibri"/>
            </a:endParaRPr>
          </a:p>
        </p:txBody>
      </p:sp>
      <p:pic>
        <p:nvPicPr>
          <p:cNvPr descr="preencoded.png" id="879" name="Google Shape;879;p81"/>
          <p:cNvPicPr preferRelativeResize="0"/>
          <p:nvPr/>
        </p:nvPicPr>
        <p:blipFill rotWithShape="1">
          <a:blip r:embed="rId8">
            <a:alphaModFix/>
          </a:blip>
          <a:srcRect b="0" l="0" r="0" t="0"/>
          <a:stretch/>
        </p:blipFill>
        <p:spPr>
          <a:xfrm>
            <a:off x="7840980" y="3426190"/>
            <a:ext cx="548640" cy="548640"/>
          </a:xfrm>
          <a:prstGeom prst="rect">
            <a:avLst/>
          </a:prstGeom>
          <a:noFill/>
          <a:ln>
            <a:noFill/>
          </a:ln>
        </p:spPr>
      </p:pic>
      <p:sp>
        <p:nvSpPr>
          <p:cNvPr id="880" name="Google Shape;880;p81"/>
          <p:cNvSpPr/>
          <p:nvPr/>
        </p:nvSpPr>
        <p:spPr>
          <a:xfrm>
            <a:off x="7566660" y="4020550"/>
            <a:ext cx="1097400" cy="36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C518"/>
              </a:buClr>
              <a:buSzPts val="900"/>
              <a:buFont typeface="Arial"/>
              <a:buNone/>
            </a:pPr>
            <a:r>
              <a:rPr b="1" i="0" lang="en-US" sz="900" u="none" cap="none" strike="noStrike">
                <a:solidFill>
                  <a:srgbClr val="F5C518"/>
                </a:solidFill>
                <a:latin typeface="Arial"/>
                <a:ea typeface="Arial"/>
                <a:cs typeface="Arial"/>
                <a:sym typeface="Arial"/>
              </a:rPr>
              <a:t>Dashboard</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5C518"/>
              </a:buClr>
              <a:buSzPts val="900"/>
              <a:buFont typeface="Arial"/>
              <a:buNone/>
            </a:pPr>
            <a:r>
              <a:rPr b="1" i="0" lang="en-US" sz="900" u="none" cap="none" strike="noStrike">
                <a:solidFill>
                  <a:srgbClr val="F5C518"/>
                </a:solidFill>
                <a:latin typeface="Arial"/>
                <a:ea typeface="Arial"/>
                <a:cs typeface="Arial"/>
                <a:sym typeface="Arial"/>
              </a:rPr>
              <a:t>□ / □ per site</a:t>
            </a:r>
            <a:endParaRPr b="0" i="0" sz="900" u="none" cap="none" strike="noStrike">
              <a:solidFill>
                <a:schemeClr val="dk1"/>
              </a:solidFill>
              <a:latin typeface="Calibri"/>
              <a:ea typeface="Calibri"/>
              <a:cs typeface="Calibri"/>
              <a:sym typeface="Calibri"/>
            </a:endParaRPr>
          </a:p>
        </p:txBody>
      </p:sp>
      <p:sp>
        <p:nvSpPr>
          <p:cNvPr id="881" name="Google Shape;881;p81"/>
          <p:cNvSpPr/>
          <p:nvPr/>
        </p:nvSpPr>
        <p:spPr>
          <a:xfrm>
            <a:off x="7566660" y="4413742"/>
            <a:ext cx="1097400" cy="18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4A3B8"/>
              </a:buClr>
              <a:buSzPts val="800"/>
              <a:buFont typeface="Arial"/>
              <a:buNone/>
            </a:pPr>
            <a:r>
              <a:rPr b="0" i="0" lang="en-US" u="none" cap="none" strike="noStrike">
                <a:solidFill>
                  <a:schemeClr val="lt1"/>
                </a:solidFill>
                <a:latin typeface="Arial"/>
                <a:ea typeface="Arial"/>
                <a:cs typeface="Arial"/>
                <a:sym typeface="Arial"/>
              </a:rPr>
              <a:t>Grafana</a:t>
            </a:r>
            <a:endParaRPr b="0" i="0" u="none" cap="none" strike="noStrike">
              <a:solidFill>
                <a:schemeClr val="lt1"/>
              </a:solidFill>
              <a:latin typeface="Calibri"/>
              <a:ea typeface="Calibri"/>
              <a:cs typeface="Calibri"/>
              <a:sym typeface="Calibri"/>
            </a:endParaRPr>
          </a:p>
        </p:txBody>
      </p:sp>
      <p:sp>
        <p:nvSpPr>
          <p:cNvPr id="882" name="Google Shape;882;p81"/>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Example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87" name="Shape 887"/>
        <p:cNvGrpSpPr/>
        <p:nvPr/>
      </p:nvGrpSpPr>
      <p:grpSpPr>
        <a:xfrm>
          <a:off x="0" y="0"/>
          <a:ext cx="0" cy="0"/>
          <a:chOff x="0" y="0"/>
          <a:chExt cx="0" cy="0"/>
        </a:xfrm>
      </p:grpSpPr>
      <p:sp>
        <p:nvSpPr>
          <p:cNvPr id="888" name="Google Shape;888;p82"/>
          <p:cNvSpPr/>
          <p:nvPr/>
        </p:nvSpPr>
        <p:spPr>
          <a:xfrm>
            <a:off x="346838" y="10491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82"/>
          <p:cNvSpPr/>
          <p:nvPr/>
        </p:nvSpPr>
        <p:spPr>
          <a:xfrm>
            <a:off x="346838" y="1049175"/>
            <a:ext cx="54900" cy="749700"/>
          </a:xfrm>
          <a:prstGeom prst="roundRect">
            <a:avLst>
              <a:gd fmla="val 50000" name="adj"/>
            </a:avLst>
          </a:prstGeom>
          <a:solidFill>
            <a:srgbClr val="FF6D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90" name="Google Shape;890;p82"/>
          <p:cNvPicPr preferRelativeResize="0"/>
          <p:nvPr/>
        </p:nvPicPr>
        <p:blipFill rotWithShape="1">
          <a:blip r:embed="rId3">
            <a:alphaModFix/>
          </a:blip>
          <a:srcRect b="0" l="0" r="0" t="0"/>
          <a:stretch/>
        </p:blipFill>
        <p:spPr>
          <a:xfrm>
            <a:off x="511430" y="1232055"/>
            <a:ext cx="320041" cy="320041"/>
          </a:xfrm>
          <a:prstGeom prst="rect">
            <a:avLst/>
          </a:prstGeom>
          <a:noFill/>
          <a:ln>
            <a:noFill/>
          </a:ln>
        </p:spPr>
      </p:pic>
      <p:sp>
        <p:nvSpPr>
          <p:cNvPr id="891" name="Google Shape;891;p82"/>
          <p:cNvSpPr/>
          <p:nvPr/>
        </p:nvSpPr>
        <p:spPr>
          <a:xfrm>
            <a:off x="913765" y="11223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6D2E"/>
              </a:buClr>
              <a:buSzPts val="800"/>
              <a:buFont typeface="Arial"/>
              <a:buNone/>
            </a:pPr>
            <a:r>
              <a:rPr b="1" i="0" lang="en-US" sz="800" u="none" cap="none" strike="noStrike">
                <a:solidFill>
                  <a:srgbClr val="FF6D2E"/>
                </a:solidFill>
                <a:latin typeface="Arial"/>
                <a:ea typeface="Arial"/>
                <a:cs typeface="Arial"/>
                <a:sym typeface="Arial"/>
              </a:rPr>
              <a:t>INTENT — SOURCE OF TRUTH</a:t>
            </a:r>
            <a:endParaRPr b="0" i="0" sz="800" u="none" cap="none" strike="noStrike">
              <a:solidFill>
                <a:schemeClr val="dk1"/>
              </a:solidFill>
              <a:latin typeface="Calibri"/>
              <a:ea typeface="Calibri"/>
              <a:cs typeface="Calibri"/>
              <a:sym typeface="Calibri"/>
            </a:endParaRPr>
          </a:p>
        </p:txBody>
      </p:sp>
      <p:sp>
        <p:nvSpPr>
          <p:cNvPr id="892" name="Google Shape;892;p82"/>
          <p:cNvSpPr/>
          <p:nvPr/>
        </p:nvSpPr>
        <p:spPr>
          <a:xfrm>
            <a:off x="913765" y="13417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Engineer enters the desired config: subnet, VLAN, routing. This is stored as the Desired State.</a:t>
            </a:r>
            <a:endParaRPr b="0" i="0" sz="850" u="none" cap="none" strike="noStrike">
              <a:solidFill>
                <a:schemeClr val="dk1"/>
              </a:solidFill>
              <a:latin typeface="Calibri"/>
              <a:ea typeface="Calibri"/>
              <a:cs typeface="Calibri"/>
              <a:sym typeface="Calibri"/>
            </a:endParaRPr>
          </a:p>
        </p:txBody>
      </p:sp>
      <p:pic>
        <p:nvPicPr>
          <p:cNvPr descr="preencoded.png" id="893" name="Google Shape;893;p82"/>
          <p:cNvPicPr preferRelativeResize="0"/>
          <p:nvPr/>
        </p:nvPicPr>
        <p:blipFill rotWithShape="1">
          <a:blip r:embed="rId4">
            <a:alphaModFix/>
          </a:blip>
          <a:srcRect b="0" l="0" r="0" t="0"/>
          <a:stretch/>
        </p:blipFill>
        <p:spPr>
          <a:xfrm>
            <a:off x="3547238" y="1149759"/>
            <a:ext cx="502920" cy="502920"/>
          </a:xfrm>
          <a:prstGeom prst="rect">
            <a:avLst/>
          </a:prstGeom>
          <a:noFill/>
          <a:ln>
            <a:noFill/>
          </a:ln>
        </p:spPr>
      </p:pic>
      <p:sp>
        <p:nvSpPr>
          <p:cNvPr id="894" name="Google Shape;894;p82"/>
          <p:cNvSpPr/>
          <p:nvPr/>
        </p:nvSpPr>
        <p:spPr>
          <a:xfrm>
            <a:off x="3410078" y="16161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Infrahub</a:t>
            </a:r>
            <a:endParaRPr b="0" i="0" sz="700" u="none" cap="none" strike="noStrike">
              <a:solidFill>
                <a:schemeClr val="dk1"/>
              </a:solidFill>
              <a:latin typeface="Calibri"/>
              <a:ea typeface="Calibri"/>
              <a:cs typeface="Calibri"/>
              <a:sym typeface="Calibri"/>
            </a:endParaRPr>
          </a:p>
        </p:txBody>
      </p:sp>
      <p:sp>
        <p:nvSpPr>
          <p:cNvPr id="895" name="Google Shape;895;p82"/>
          <p:cNvSpPr/>
          <p:nvPr/>
        </p:nvSpPr>
        <p:spPr>
          <a:xfrm>
            <a:off x="4735958" y="10491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82"/>
          <p:cNvSpPr/>
          <p:nvPr/>
        </p:nvSpPr>
        <p:spPr>
          <a:xfrm>
            <a:off x="4735958" y="1049175"/>
            <a:ext cx="54900" cy="749700"/>
          </a:xfrm>
          <a:prstGeom prst="roundRect">
            <a:avLst>
              <a:gd fmla="val 50000" name="adj"/>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97" name="Google Shape;897;p82"/>
          <p:cNvPicPr preferRelativeResize="0"/>
          <p:nvPr/>
        </p:nvPicPr>
        <p:blipFill rotWithShape="1">
          <a:blip r:embed="rId5">
            <a:alphaModFix/>
          </a:blip>
          <a:srcRect b="0" l="0" r="0" t="0"/>
          <a:stretch/>
        </p:blipFill>
        <p:spPr>
          <a:xfrm>
            <a:off x="4900550" y="1232055"/>
            <a:ext cx="320041" cy="320041"/>
          </a:xfrm>
          <a:prstGeom prst="rect">
            <a:avLst/>
          </a:prstGeom>
          <a:noFill/>
          <a:ln>
            <a:noFill/>
          </a:ln>
        </p:spPr>
      </p:pic>
      <p:sp>
        <p:nvSpPr>
          <p:cNvPr id="898" name="Google Shape;898;p82"/>
          <p:cNvSpPr/>
          <p:nvPr/>
        </p:nvSpPr>
        <p:spPr>
          <a:xfrm>
            <a:off x="5302886" y="11223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D4FF"/>
              </a:buClr>
              <a:buSzPts val="800"/>
              <a:buFont typeface="Arial"/>
              <a:buNone/>
            </a:pPr>
            <a:r>
              <a:rPr b="1" i="0" lang="en-US" sz="800" u="none" cap="none" strike="noStrike">
                <a:solidFill>
                  <a:srgbClr val="00D4FF"/>
                </a:solidFill>
                <a:latin typeface="Arial"/>
                <a:ea typeface="Arial"/>
                <a:cs typeface="Arial"/>
                <a:sym typeface="Arial"/>
              </a:rPr>
              <a:t>ORCHESTRATOR — TRIGGER</a:t>
            </a:r>
            <a:endParaRPr b="0" i="0" sz="800" u="none" cap="none" strike="noStrike">
              <a:solidFill>
                <a:schemeClr val="dk1"/>
              </a:solidFill>
              <a:latin typeface="Calibri"/>
              <a:ea typeface="Calibri"/>
              <a:cs typeface="Calibri"/>
              <a:sym typeface="Calibri"/>
            </a:endParaRPr>
          </a:p>
        </p:txBody>
      </p:sp>
      <p:sp>
        <p:nvSpPr>
          <p:cNvPr id="899" name="Google Shape;899;p82"/>
          <p:cNvSpPr/>
          <p:nvPr/>
        </p:nvSpPr>
        <p:spPr>
          <a:xfrm>
            <a:off x="5302886" y="13417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Receives a webhook about the change and triggers the Executor to begin deployment.</a:t>
            </a:r>
            <a:endParaRPr b="0" i="0" sz="850" u="none" cap="none" strike="noStrike">
              <a:solidFill>
                <a:schemeClr val="dk1"/>
              </a:solidFill>
              <a:latin typeface="Calibri"/>
              <a:ea typeface="Calibri"/>
              <a:cs typeface="Calibri"/>
              <a:sym typeface="Calibri"/>
            </a:endParaRPr>
          </a:p>
        </p:txBody>
      </p:sp>
      <p:pic>
        <p:nvPicPr>
          <p:cNvPr descr="preencoded.png" id="900" name="Google Shape;900;p82"/>
          <p:cNvPicPr preferRelativeResize="0"/>
          <p:nvPr/>
        </p:nvPicPr>
        <p:blipFill rotWithShape="1">
          <a:blip r:embed="rId6">
            <a:alphaModFix/>
          </a:blip>
          <a:srcRect b="0" l="0" r="0" t="0"/>
          <a:stretch/>
        </p:blipFill>
        <p:spPr>
          <a:xfrm>
            <a:off x="7936357" y="1149759"/>
            <a:ext cx="502920" cy="502920"/>
          </a:xfrm>
          <a:prstGeom prst="rect">
            <a:avLst/>
          </a:prstGeom>
          <a:noFill/>
          <a:ln>
            <a:noFill/>
          </a:ln>
        </p:spPr>
      </p:pic>
      <p:sp>
        <p:nvSpPr>
          <p:cNvPr id="901" name="Google Shape;901;p82"/>
          <p:cNvSpPr/>
          <p:nvPr/>
        </p:nvSpPr>
        <p:spPr>
          <a:xfrm>
            <a:off x="7799198" y="16161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AWX</a:t>
            </a:r>
            <a:endParaRPr b="0" i="0" sz="700" u="none" cap="none" strike="noStrike">
              <a:solidFill>
                <a:schemeClr val="dk1"/>
              </a:solidFill>
              <a:latin typeface="Calibri"/>
              <a:ea typeface="Calibri"/>
              <a:cs typeface="Calibri"/>
              <a:sym typeface="Calibri"/>
            </a:endParaRPr>
          </a:p>
        </p:txBody>
      </p:sp>
      <p:sp>
        <p:nvSpPr>
          <p:cNvPr id="902" name="Google Shape;902;p82"/>
          <p:cNvSpPr/>
          <p:nvPr/>
        </p:nvSpPr>
        <p:spPr>
          <a:xfrm>
            <a:off x="346838" y="19635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82"/>
          <p:cNvSpPr/>
          <p:nvPr/>
        </p:nvSpPr>
        <p:spPr>
          <a:xfrm>
            <a:off x="346838" y="1963575"/>
            <a:ext cx="54900" cy="749700"/>
          </a:xfrm>
          <a:prstGeom prst="roundRect">
            <a:avLst>
              <a:gd fmla="val 50000" name="adj"/>
            </a:avLst>
          </a:prstGeom>
          <a:solidFill>
            <a:srgbClr val="6366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04" name="Google Shape;904;p82"/>
          <p:cNvPicPr preferRelativeResize="0"/>
          <p:nvPr/>
        </p:nvPicPr>
        <p:blipFill rotWithShape="1">
          <a:blip r:embed="rId7">
            <a:alphaModFix/>
          </a:blip>
          <a:srcRect b="0" l="0" r="0" t="0"/>
          <a:stretch/>
        </p:blipFill>
        <p:spPr>
          <a:xfrm>
            <a:off x="511430" y="2146455"/>
            <a:ext cx="320041" cy="320041"/>
          </a:xfrm>
          <a:prstGeom prst="rect">
            <a:avLst/>
          </a:prstGeom>
          <a:noFill/>
          <a:ln>
            <a:noFill/>
          </a:ln>
        </p:spPr>
      </p:pic>
      <p:sp>
        <p:nvSpPr>
          <p:cNvPr id="905" name="Google Shape;905;p82"/>
          <p:cNvSpPr/>
          <p:nvPr/>
        </p:nvSpPr>
        <p:spPr>
          <a:xfrm>
            <a:off x="913765" y="20367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366F1"/>
              </a:buClr>
              <a:buSzPts val="800"/>
              <a:buFont typeface="Arial"/>
              <a:buNone/>
            </a:pPr>
            <a:r>
              <a:rPr b="1" i="0" lang="en-US" sz="800" u="none" cap="none" strike="noStrike">
                <a:solidFill>
                  <a:srgbClr val="6366F1"/>
                </a:solidFill>
                <a:latin typeface="Arial"/>
                <a:ea typeface="Arial"/>
                <a:cs typeface="Arial"/>
                <a:sym typeface="Arial"/>
              </a:rPr>
              <a:t>EXECUTOR — DEPLOY</a:t>
            </a:r>
            <a:endParaRPr b="0" i="0" sz="800" u="none" cap="none" strike="noStrike">
              <a:solidFill>
                <a:schemeClr val="dk1"/>
              </a:solidFill>
              <a:latin typeface="Calibri"/>
              <a:ea typeface="Calibri"/>
              <a:cs typeface="Calibri"/>
              <a:sym typeface="Calibri"/>
            </a:endParaRPr>
          </a:p>
        </p:txBody>
      </p:sp>
      <p:sp>
        <p:nvSpPr>
          <p:cNvPr id="906" name="Google Shape;906;p82"/>
          <p:cNvSpPr/>
          <p:nvPr/>
        </p:nvSpPr>
        <p:spPr>
          <a:xfrm>
            <a:off x="913765" y="22561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Reads from the Intent API, generates device-specific configs, and pushes them via NETCONF to all 50 routers.</a:t>
            </a:r>
            <a:endParaRPr b="0" i="0" sz="850" u="none" cap="none" strike="noStrike">
              <a:solidFill>
                <a:schemeClr val="dk1"/>
              </a:solidFill>
              <a:latin typeface="Calibri"/>
              <a:ea typeface="Calibri"/>
              <a:cs typeface="Calibri"/>
              <a:sym typeface="Calibri"/>
            </a:endParaRPr>
          </a:p>
        </p:txBody>
      </p:sp>
      <p:pic>
        <p:nvPicPr>
          <p:cNvPr descr="preencoded.png" id="907" name="Google Shape;907;p82"/>
          <p:cNvPicPr preferRelativeResize="0"/>
          <p:nvPr/>
        </p:nvPicPr>
        <p:blipFill rotWithShape="1">
          <a:blip r:embed="rId8">
            <a:alphaModFix/>
          </a:blip>
          <a:srcRect b="0" l="0" r="0" t="0"/>
          <a:stretch/>
        </p:blipFill>
        <p:spPr>
          <a:xfrm>
            <a:off x="3547238" y="2064159"/>
            <a:ext cx="502920" cy="502920"/>
          </a:xfrm>
          <a:prstGeom prst="rect">
            <a:avLst/>
          </a:prstGeom>
          <a:noFill/>
          <a:ln>
            <a:noFill/>
          </a:ln>
        </p:spPr>
      </p:pic>
      <p:sp>
        <p:nvSpPr>
          <p:cNvPr id="908" name="Google Shape;908;p82"/>
          <p:cNvSpPr/>
          <p:nvPr/>
        </p:nvSpPr>
        <p:spPr>
          <a:xfrm>
            <a:off x="3410078" y="25305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Ansible</a:t>
            </a:r>
            <a:endParaRPr b="0" i="0" sz="700" u="none" cap="none" strike="noStrike">
              <a:solidFill>
                <a:schemeClr val="dk1"/>
              </a:solidFill>
              <a:latin typeface="Calibri"/>
              <a:ea typeface="Calibri"/>
              <a:cs typeface="Calibri"/>
              <a:sym typeface="Calibri"/>
            </a:endParaRPr>
          </a:p>
        </p:txBody>
      </p:sp>
      <p:sp>
        <p:nvSpPr>
          <p:cNvPr id="909" name="Google Shape;909;p82"/>
          <p:cNvSpPr/>
          <p:nvPr/>
        </p:nvSpPr>
        <p:spPr>
          <a:xfrm>
            <a:off x="4735958" y="19635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82"/>
          <p:cNvSpPr/>
          <p:nvPr/>
        </p:nvSpPr>
        <p:spPr>
          <a:xfrm>
            <a:off x="4735958" y="1963575"/>
            <a:ext cx="54900" cy="749700"/>
          </a:xfrm>
          <a:prstGeom prst="roundRect">
            <a:avLst>
              <a:gd fmla="val 50000" name="adj"/>
            </a:avLst>
          </a:prstGeom>
          <a:solidFill>
            <a:srgbClr val="F43F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11" name="Google Shape;911;p82"/>
          <p:cNvPicPr preferRelativeResize="0"/>
          <p:nvPr/>
        </p:nvPicPr>
        <p:blipFill rotWithShape="1">
          <a:blip r:embed="rId9">
            <a:alphaModFix/>
          </a:blip>
          <a:srcRect b="0" l="0" r="0" t="0"/>
          <a:stretch/>
        </p:blipFill>
        <p:spPr>
          <a:xfrm>
            <a:off x="4900550" y="2146455"/>
            <a:ext cx="320041" cy="320041"/>
          </a:xfrm>
          <a:prstGeom prst="rect">
            <a:avLst/>
          </a:prstGeom>
          <a:noFill/>
          <a:ln>
            <a:noFill/>
          </a:ln>
        </p:spPr>
      </p:pic>
      <p:sp>
        <p:nvSpPr>
          <p:cNvPr id="912" name="Google Shape;912;p82"/>
          <p:cNvSpPr/>
          <p:nvPr/>
        </p:nvSpPr>
        <p:spPr>
          <a:xfrm>
            <a:off x="5302886" y="20367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43F5E"/>
              </a:buClr>
              <a:buSzPts val="800"/>
              <a:buFont typeface="Arial"/>
              <a:buNone/>
            </a:pPr>
            <a:r>
              <a:rPr b="1" i="0" lang="en-US" sz="800" u="none" cap="none" strike="noStrike">
                <a:solidFill>
                  <a:srgbClr val="F43F5E"/>
                </a:solidFill>
                <a:latin typeface="Arial"/>
                <a:ea typeface="Arial"/>
                <a:cs typeface="Arial"/>
                <a:sym typeface="Arial"/>
              </a:rPr>
              <a:t>COLLECTOR — GATHER STATE</a:t>
            </a:r>
            <a:endParaRPr b="0" i="0" sz="800" u="none" cap="none" strike="noStrike">
              <a:solidFill>
                <a:schemeClr val="dk1"/>
              </a:solidFill>
              <a:latin typeface="Calibri"/>
              <a:ea typeface="Calibri"/>
              <a:cs typeface="Calibri"/>
              <a:sym typeface="Calibri"/>
            </a:endParaRPr>
          </a:p>
        </p:txBody>
      </p:sp>
      <p:sp>
        <p:nvSpPr>
          <p:cNvPr id="913" name="Google Shape;913;p82"/>
          <p:cNvSpPr/>
          <p:nvPr/>
        </p:nvSpPr>
        <p:spPr>
          <a:xfrm>
            <a:off x="5302886" y="22561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Connects to each device and retrieves actual interface configs, IP addresses, and routing tables.</a:t>
            </a:r>
            <a:endParaRPr b="0" i="0" sz="850" u="none" cap="none" strike="noStrike">
              <a:solidFill>
                <a:schemeClr val="dk1"/>
              </a:solidFill>
              <a:latin typeface="Calibri"/>
              <a:ea typeface="Calibri"/>
              <a:cs typeface="Calibri"/>
              <a:sym typeface="Calibri"/>
            </a:endParaRPr>
          </a:p>
        </p:txBody>
      </p:sp>
      <p:pic>
        <p:nvPicPr>
          <p:cNvPr descr="preencoded.png" id="914" name="Google Shape;914;p82"/>
          <p:cNvPicPr preferRelativeResize="0"/>
          <p:nvPr/>
        </p:nvPicPr>
        <p:blipFill rotWithShape="1">
          <a:blip r:embed="rId10">
            <a:alphaModFix/>
          </a:blip>
          <a:srcRect b="0" l="0" r="0" t="0"/>
          <a:stretch/>
        </p:blipFill>
        <p:spPr>
          <a:xfrm>
            <a:off x="7936357" y="2064159"/>
            <a:ext cx="502920" cy="502920"/>
          </a:xfrm>
          <a:prstGeom prst="rect">
            <a:avLst/>
          </a:prstGeom>
          <a:noFill/>
          <a:ln>
            <a:noFill/>
          </a:ln>
        </p:spPr>
      </p:pic>
      <p:sp>
        <p:nvSpPr>
          <p:cNvPr id="915" name="Google Shape;915;p82"/>
          <p:cNvSpPr/>
          <p:nvPr/>
        </p:nvSpPr>
        <p:spPr>
          <a:xfrm>
            <a:off x="7799198" y="25305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gNMIc</a:t>
            </a:r>
            <a:endParaRPr b="0" i="0" sz="700" u="none" cap="none" strike="noStrike">
              <a:solidFill>
                <a:schemeClr val="dk1"/>
              </a:solidFill>
              <a:latin typeface="Calibri"/>
              <a:ea typeface="Calibri"/>
              <a:cs typeface="Calibri"/>
              <a:sym typeface="Calibri"/>
            </a:endParaRPr>
          </a:p>
        </p:txBody>
      </p:sp>
      <p:sp>
        <p:nvSpPr>
          <p:cNvPr id="916" name="Google Shape;916;p82"/>
          <p:cNvSpPr/>
          <p:nvPr/>
        </p:nvSpPr>
        <p:spPr>
          <a:xfrm>
            <a:off x="346838" y="28779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82"/>
          <p:cNvSpPr/>
          <p:nvPr/>
        </p:nvSpPr>
        <p:spPr>
          <a:xfrm>
            <a:off x="346838" y="2877975"/>
            <a:ext cx="54900" cy="749700"/>
          </a:xfrm>
          <a:prstGeom prst="roundRect">
            <a:avLst>
              <a:gd fmla="val 5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18" name="Google Shape;918;p82"/>
          <p:cNvPicPr preferRelativeResize="0"/>
          <p:nvPr/>
        </p:nvPicPr>
        <p:blipFill rotWithShape="1">
          <a:blip r:embed="rId11">
            <a:alphaModFix/>
          </a:blip>
          <a:srcRect b="0" l="0" r="0" t="0"/>
          <a:stretch/>
        </p:blipFill>
        <p:spPr>
          <a:xfrm>
            <a:off x="511430" y="3060855"/>
            <a:ext cx="320041" cy="320041"/>
          </a:xfrm>
          <a:prstGeom prst="rect">
            <a:avLst/>
          </a:prstGeom>
          <a:noFill/>
          <a:ln>
            <a:noFill/>
          </a:ln>
        </p:spPr>
      </p:pic>
      <p:sp>
        <p:nvSpPr>
          <p:cNvPr id="919" name="Google Shape;919;p82"/>
          <p:cNvSpPr/>
          <p:nvPr/>
        </p:nvSpPr>
        <p:spPr>
          <a:xfrm>
            <a:off x="913765" y="29511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E676"/>
              </a:buClr>
              <a:buSzPts val="800"/>
              <a:buFont typeface="Arial"/>
              <a:buNone/>
            </a:pPr>
            <a:r>
              <a:rPr b="1" i="0" lang="en-US" sz="800" u="none" cap="none" strike="noStrike">
                <a:solidFill>
                  <a:srgbClr val="00E676"/>
                </a:solidFill>
                <a:latin typeface="Arial"/>
                <a:ea typeface="Arial"/>
                <a:cs typeface="Arial"/>
                <a:sym typeface="Arial"/>
              </a:rPr>
              <a:t>OBSERVABILITY — VALIDATE</a:t>
            </a:r>
            <a:endParaRPr b="0" i="0" sz="800" u="none" cap="none" strike="noStrike">
              <a:solidFill>
                <a:schemeClr val="dk1"/>
              </a:solidFill>
              <a:latin typeface="Calibri"/>
              <a:ea typeface="Calibri"/>
              <a:cs typeface="Calibri"/>
              <a:sym typeface="Calibri"/>
            </a:endParaRPr>
          </a:p>
        </p:txBody>
      </p:sp>
      <p:sp>
        <p:nvSpPr>
          <p:cNvPr id="920" name="Google Shape;920;p82"/>
          <p:cNvSpPr/>
          <p:nvPr/>
        </p:nvSpPr>
        <p:spPr>
          <a:xfrm>
            <a:off x="913765" y="31705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Compares Desired State against Actual State. Mismatches are exposed as metrics and trigger alerts.</a:t>
            </a:r>
            <a:endParaRPr b="0" i="0" sz="850" u="none" cap="none" strike="noStrike">
              <a:solidFill>
                <a:schemeClr val="dk1"/>
              </a:solidFill>
              <a:latin typeface="Calibri"/>
              <a:ea typeface="Calibri"/>
              <a:cs typeface="Calibri"/>
              <a:sym typeface="Calibri"/>
            </a:endParaRPr>
          </a:p>
        </p:txBody>
      </p:sp>
      <p:pic>
        <p:nvPicPr>
          <p:cNvPr descr="preencoded.png" id="921" name="Google Shape;921;p82"/>
          <p:cNvPicPr preferRelativeResize="0"/>
          <p:nvPr/>
        </p:nvPicPr>
        <p:blipFill rotWithShape="1">
          <a:blip r:embed="rId12">
            <a:alphaModFix/>
          </a:blip>
          <a:srcRect b="0" l="0" r="0" t="0"/>
          <a:stretch/>
        </p:blipFill>
        <p:spPr>
          <a:xfrm>
            <a:off x="3547238" y="2978559"/>
            <a:ext cx="502920" cy="502920"/>
          </a:xfrm>
          <a:prstGeom prst="rect">
            <a:avLst/>
          </a:prstGeom>
          <a:noFill/>
          <a:ln>
            <a:noFill/>
          </a:ln>
        </p:spPr>
      </p:pic>
      <p:sp>
        <p:nvSpPr>
          <p:cNvPr id="922" name="Google Shape;922;p82"/>
          <p:cNvSpPr/>
          <p:nvPr/>
        </p:nvSpPr>
        <p:spPr>
          <a:xfrm>
            <a:off x="3410078" y="34449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Prometheus</a:t>
            </a:r>
            <a:endParaRPr b="0" i="0" sz="700" u="none" cap="none" strike="noStrike">
              <a:solidFill>
                <a:schemeClr val="dk1"/>
              </a:solidFill>
              <a:latin typeface="Calibri"/>
              <a:ea typeface="Calibri"/>
              <a:cs typeface="Calibri"/>
              <a:sym typeface="Calibri"/>
            </a:endParaRPr>
          </a:p>
        </p:txBody>
      </p:sp>
      <p:sp>
        <p:nvSpPr>
          <p:cNvPr id="923" name="Google Shape;923;p82"/>
          <p:cNvSpPr/>
          <p:nvPr/>
        </p:nvSpPr>
        <p:spPr>
          <a:xfrm>
            <a:off x="4735958" y="28779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82"/>
          <p:cNvSpPr/>
          <p:nvPr/>
        </p:nvSpPr>
        <p:spPr>
          <a:xfrm>
            <a:off x="4735958" y="2877975"/>
            <a:ext cx="54900" cy="749700"/>
          </a:xfrm>
          <a:prstGeom prst="roundRect">
            <a:avLst>
              <a:gd fmla="val 50000" name="adj"/>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25" name="Google Shape;925;p82"/>
          <p:cNvPicPr preferRelativeResize="0"/>
          <p:nvPr/>
        </p:nvPicPr>
        <p:blipFill rotWithShape="1">
          <a:blip r:embed="rId13">
            <a:alphaModFix/>
          </a:blip>
          <a:srcRect b="0" l="0" r="0" t="0"/>
          <a:stretch/>
        </p:blipFill>
        <p:spPr>
          <a:xfrm>
            <a:off x="4900550" y="3060855"/>
            <a:ext cx="320041" cy="320041"/>
          </a:xfrm>
          <a:prstGeom prst="rect">
            <a:avLst/>
          </a:prstGeom>
          <a:noFill/>
          <a:ln>
            <a:noFill/>
          </a:ln>
        </p:spPr>
      </p:pic>
      <p:sp>
        <p:nvSpPr>
          <p:cNvPr id="926" name="Google Shape;926;p82"/>
          <p:cNvSpPr/>
          <p:nvPr/>
        </p:nvSpPr>
        <p:spPr>
          <a:xfrm>
            <a:off x="5302886" y="29511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D4FF"/>
              </a:buClr>
              <a:buSzPts val="800"/>
              <a:buFont typeface="Arial"/>
              <a:buNone/>
            </a:pPr>
            <a:r>
              <a:rPr b="1" i="0" lang="en-US" sz="800" u="none" cap="none" strike="noStrike">
                <a:solidFill>
                  <a:srgbClr val="00D4FF"/>
                </a:solidFill>
                <a:latin typeface="Arial"/>
                <a:ea typeface="Arial"/>
                <a:cs typeface="Arial"/>
                <a:sym typeface="Arial"/>
              </a:rPr>
              <a:t>ORCHESTRATOR — REMEDIATE</a:t>
            </a:r>
            <a:endParaRPr b="0" i="0" sz="800" u="none" cap="none" strike="noStrike">
              <a:solidFill>
                <a:schemeClr val="dk1"/>
              </a:solidFill>
              <a:latin typeface="Calibri"/>
              <a:ea typeface="Calibri"/>
              <a:cs typeface="Calibri"/>
              <a:sym typeface="Calibri"/>
            </a:endParaRPr>
          </a:p>
        </p:txBody>
      </p:sp>
      <p:sp>
        <p:nvSpPr>
          <p:cNvPr id="927" name="Google Shape;927;p82"/>
          <p:cNvSpPr/>
          <p:nvPr/>
        </p:nvSpPr>
        <p:spPr>
          <a:xfrm>
            <a:off x="5302886" y="31705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When an alert fires, automatically re-runs the Executor on the failing site, re-collects, and validates.</a:t>
            </a:r>
            <a:endParaRPr b="0" i="0" sz="850" u="none" cap="none" strike="noStrike">
              <a:solidFill>
                <a:schemeClr val="dk1"/>
              </a:solidFill>
              <a:latin typeface="Calibri"/>
              <a:ea typeface="Calibri"/>
              <a:cs typeface="Calibri"/>
              <a:sym typeface="Calibri"/>
            </a:endParaRPr>
          </a:p>
        </p:txBody>
      </p:sp>
      <p:pic>
        <p:nvPicPr>
          <p:cNvPr descr="preencoded.png" id="928" name="Google Shape;928;p82"/>
          <p:cNvPicPr preferRelativeResize="0"/>
          <p:nvPr/>
        </p:nvPicPr>
        <p:blipFill rotWithShape="1">
          <a:blip r:embed="rId6">
            <a:alphaModFix/>
          </a:blip>
          <a:srcRect b="0" l="0" r="0" t="0"/>
          <a:stretch/>
        </p:blipFill>
        <p:spPr>
          <a:xfrm>
            <a:off x="7936357" y="2978559"/>
            <a:ext cx="502920" cy="502920"/>
          </a:xfrm>
          <a:prstGeom prst="rect">
            <a:avLst/>
          </a:prstGeom>
          <a:noFill/>
          <a:ln>
            <a:noFill/>
          </a:ln>
        </p:spPr>
      </p:pic>
      <p:sp>
        <p:nvSpPr>
          <p:cNvPr id="929" name="Google Shape;929;p82"/>
          <p:cNvSpPr/>
          <p:nvPr/>
        </p:nvSpPr>
        <p:spPr>
          <a:xfrm>
            <a:off x="7799198" y="34449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AWX</a:t>
            </a:r>
            <a:endParaRPr b="0" i="0" sz="700" u="none" cap="none" strike="noStrike">
              <a:solidFill>
                <a:schemeClr val="dk1"/>
              </a:solidFill>
              <a:latin typeface="Calibri"/>
              <a:ea typeface="Calibri"/>
              <a:cs typeface="Calibri"/>
              <a:sym typeface="Calibri"/>
            </a:endParaRPr>
          </a:p>
        </p:txBody>
      </p:sp>
      <p:sp>
        <p:nvSpPr>
          <p:cNvPr id="930" name="Google Shape;930;p82"/>
          <p:cNvSpPr/>
          <p:nvPr/>
        </p:nvSpPr>
        <p:spPr>
          <a:xfrm>
            <a:off x="6930518" y="2923695"/>
            <a:ext cx="1280100" cy="1647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00D4FF"/>
              </a:buClr>
              <a:buSzPts val="700"/>
              <a:buFont typeface="Arial"/>
              <a:buNone/>
            </a:pPr>
            <a:r>
              <a:rPr b="1" i="0" lang="en-US" sz="700" u="none" cap="none" strike="noStrike">
                <a:solidFill>
                  <a:srgbClr val="00D4FF"/>
                </a:solidFill>
                <a:latin typeface="Arial"/>
                <a:ea typeface="Arial"/>
                <a:cs typeface="Arial"/>
                <a:sym typeface="Arial"/>
              </a:rPr>
              <a:t>↻ REMEDIATION LOOP</a:t>
            </a:r>
            <a:endParaRPr b="0" i="0" sz="700" u="none" cap="none" strike="noStrike">
              <a:solidFill>
                <a:schemeClr val="dk1"/>
              </a:solidFill>
              <a:latin typeface="Calibri"/>
              <a:ea typeface="Calibri"/>
              <a:cs typeface="Calibri"/>
              <a:sym typeface="Calibri"/>
            </a:endParaRPr>
          </a:p>
        </p:txBody>
      </p:sp>
      <p:sp>
        <p:nvSpPr>
          <p:cNvPr id="931" name="Google Shape;931;p82"/>
          <p:cNvSpPr/>
          <p:nvPr/>
        </p:nvSpPr>
        <p:spPr>
          <a:xfrm>
            <a:off x="346838" y="37923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82"/>
          <p:cNvSpPr/>
          <p:nvPr/>
        </p:nvSpPr>
        <p:spPr>
          <a:xfrm>
            <a:off x="346838" y="3792375"/>
            <a:ext cx="54900" cy="749700"/>
          </a:xfrm>
          <a:prstGeom prst="roundRect">
            <a:avLst>
              <a:gd fmla="val 50000" name="adj"/>
            </a:avLst>
          </a:prstGeom>
          <a:solidFill>
            <a:srgbClr val="F5C5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33" name="Google Shape;933;p82"/>
          <p:cNvPicPr preferRelativeResize="0"/>
          <p:nvPr/>
        </p:nvPicPr>
        <p:blipFill rotWithShape="1">
          <a:blip r:embed="rId14">
            <a:alphaModFix/>
          </a:blip>
          <a:srcRect b="0" l="0" r="0" t="0"/>
          <a:stretch/>
        </p:blipFill>
        <p:spPr>
          <a:xfrm>
            <a:off x="511430" y="3975255"/>
            <a:ext cx="320041" cy="320041"/>
          </a:xfrm>
          <a:prstGeom prst="rect">
            <a:avLst/>
          </a:prstGeom>
          <a:noFill/>
          <a:ln>
            <a:noFill/>
          </a:ln>
        </p:spPr>
      </p:pic>
      <p:sp>
        <p:nvSpPr>
          <p:cNvPr id="934" name="Google Shape;934;p82"/>
          <p:cNvSpPr/>
          <p:nvPr/>
        </p:nvSpPr>
        <p:spPr>
          <a:xfrm>
            <a:off x="913765" y="38655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5C518"/>
              </a:buClr>
              <a:buSzPts val="800"/>
              <a:buFont typeface="Arial"/>
              <a:buNone/>
            </a:pPr>
            <a:r>
              <a:rPr b="1" i="0" lang="en-US" sz="800" u="none" cap="none" strike="noStrike">
                <a:solidFill>
                  <a:srgbClr val="F5C518"/>
                </a:solidFill>
                <a:latin typeface="Arial"/>
                <a:ea typeface="Arial"/>
                <a:cs typeface="Arial"/>
                <a:sym typeface="Arial"/>
              </a:rPr>
              <a:t>PRESENTATION — VISIBILITY</a:t>
            </a:r>
            <a:endParaRPr b="0" i="0" sz="800" u="none" cap="none" strike="noStrike">
              <a:solidFill>
                <a:schemeClr val="dk1"/>
              </a:solidFill>
              <a:latin typeface="Calibri"/>
              <a:ea typeface="Calibri"/>
              <a:cs typeface="Calibri"/>
              <a:sym typeface="Calibri"/>
            </a:endParaRPr>
          </a:p>
        </p:txBody>
      </p:sp>
      <p:sp>
        <p:nvSpPr>
          <p:cNvPr id="935" name="Google Shape;935;p82"/>
          <p:cNvSpPr/>
          <p:nvPr/>
        </p:nvSpPr>
        <p:spPr>
          <a:xfrm>
            <a:off x="913765" y="40849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Dashboard shows all 50 sites: compliant ✓ or drifted ✗. Non-technical users can trigger manual remediations.</a:t>
            </a:r>
            <a:endParaRPr b="0" i="0" sz="850" u="none" cap="none" strike="noStrike">
              <a:solidFill>
                <a:schemeClr val="dk1"/>
              </a:solidFill>
              <a:latin typeface="Calibri"/>
              <a:ea typeface="Calibri"/>
              <a:cs typeface="Calibri"/>
              <a:sym typeface="Calibri"/>
            </a:endParaRPr>
          </a:p>
        </p:txBody>
      </p:sp>
      <p:pic>
        <p:nvPicPr>
          <p:cNvPr descr="preencoded.png" id="936" name="Google Shape;936;p82"/>
          <p:cNvPicPr preferRelativeResize="0"/>
          <p:nvPr/>
        </p:nvPicPr>
        <p:blipFill rotWithShape="1">
          <a:blip r:embed="rId15">
            <a:alphaModFix/>
          </a:blip>
          <a:srcRect b="0" l="0" r="0" t="0"/>
          <a:stretch/>
        </p:blipFill>
        <p:spPr>
          <a:xfrm>
            <a:off x="3547238" y="3892959"/>
            <a:ext cx="502920" cy="502920"/>
          </a:xfrm>
          <a:prstGeom prst="rect">
            <a:avLst/>
          </a:prstGeom>
          <a:noFill/>
          <a:ln>
            <a:noFill/>
          </a:ln>
        </p:spPr>
      </p:pic>
      <p:sp>
        <p:nvSpPr>
          <p:cNvPr id="937" name="Google Shape;937;p82"/>
          <p:cNvSpPr/>
          <p:nvPr/>
        </p:nvSpPr>
        <p:spPr>
          <a:xfrm>
            <a:off x="3410078" y="43593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Grafana</a:t>
            </a:r>
            <a:endParaRPr b="0" i="0" sz="700" u="none" cap="none" strike="noStrike">
              <a:solidFill>
                <a:schemeClr val="dk1"/>
              </a:solidFill>
              <a:latin typeface="Calibri"/>
              <a:ea typeface="Calibri"/>
              <a:cs typeface="Calibri"/>
              <a:sym typeface="Calibri"/>
            </a:endParaRPr>
          </a:p>
        </p:txBody>
      </p:sp>
      <p:sp>
        <p:nvSpPr>
          <p:cNvPr id="938" name="Google Shape;938;p82"/>
          <p:cNvSpPr/>
          <p:nvPr/>
        </p:nvSpPr>
        <p:spPr>
          <a:xfrm>
            <a:off x="4735958" y="3792375"/>
            <a:ext cx="3840600" cy="749700"/>
          </a:xfrm>
          <a:prstGeom prst="roundRect">
            <a:avLst>
              <a:gd fmla="val 7317"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82"/>
          <p:cNvSpPr/>
          <p:nvPr/>
        </p:nvSpPr>
        <p:spPr>
          <a:xfrm>
            <a:off x="4735958" y="3792375"/>
            <a:ext cx="54900" cy="749700"/>
          </a:xfrm>
          <a:prstGeom prst="roundRect">
            <a:avLst>
              <a:gd fmla="val 50000" name="adj"/>
            </a:avLst>
          </a:prstGeom>
          <a:solidFill>
            <a:srgbClr val="F43F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40" name="Google Shape;940;p82"/>
          <p:cNvPicPr preferRelativeResize="0"/>
          <p:nvPr/>
        </p:nvPicPr>
        <p:blipFill rotWithShape="1">
          <a:blip r:embed="rId16">
            <a:alphaModFix/>
          </a:blip>
          <a:srcRect b="0" l="0" r="0" t="0"/>
          <a:stretch/>
        </p:blipFill>
        <p:spPr>
          <a:xfrm>
            <a:off x="4900550" y="3975255"/>
            <a:ext cx="320041" cy="320041"/>
          </a:xfrm>
          <a:prstGeom prst="rect">
            <a:avLst/>
          </a:prstGeom>
          <a:noFill/>
          <a:ln>
            <a:noFill/>
          </a:ln>
        </p:spPr>
      </p:pic>
      <p:sp>
        <p:nvSpPr>
          <p:cNvPr id="941" name="Google Shape;941;p82"/>
          <p:cNvSpPr/>
          <p:nvPr/>
        </p:nvSpPr>
        <p:spPr>
          <a:xfrm>
            <a:off x="5302886" y="3865527"/>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43F5E"/>
              </a:buClr>
              <a:buSzPts val="800"/>
              <a:buFont typeface="Arial"/>
              <a:buNone/>
            </a:pPr>
            <a:r>
              <a:rPr b="1" i="0" lang="en-US" sz="800" u="none" cap="none" strike="noStrike">
                <a:solidFill>
                  <a:srgbClr val="F43F5E"/>
                </a:solidFill>
                <a:latin typeface="Arial"/>
                <a:ea typeface="Arial"/>
                <a:cs typeface="Arial"/>
                <a:sym typeface="Arial"/>
              </a:rPr>
              <a:t>NETWORK — FOUNDATION</a:t>
            </a:r>
            <a:endParaRPr b="0" i="0" sz="800" u="none" cap="none" strike="noStrike">
              <a:solidFill>
                <a:schemeClr val="dk1"/>
              </a:solidFill>
              <a:latin typeface="Calibri"/>
              <a:ea typeface="Calibri"/>
              <a:cs typeface="Calibri"/>
              <a:sym typeface="Calibri"/>
            </a:endParaRPr>
          </a:p>
        </p:txBody>
      </p:sp>
      <p:sp>
        <p:nvSpPr>
          <p:cNvPr id="942" name="Google Shape;942;p82"/>
          <p:cNvSpPr/>
          <p:nvPr/>
        </p:nvSpPr>
        <p:spPr>
          <a:xfrm>
            <a:off x="5302886" y="4084983"/>
            <a:ext cx="2469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Success depends on device capabilities (e.g. NETCONF support). Limitations here affect the entire flow.</a:t>
            </a:r>
            <a:endParaRPr b="0" i="0" sz="850" u="none" cap="none" strike="noStrike">
              <a:solidFill>
                <a:schemeClr val="dk1"/>
              </a:solidFill>
              <a:latin typeface="Calibri"/>
              <a:ea typeface="Calibri"/>
              <a:cs typeface="Calibri"/>
              <a:sym typeface="Calibri"/>
            </a:endParaRPr>
          </a:p>
        </p:txBody>
      </p:sp>
      <p:pic>
        <p:nvPicPr>
          <p:cNvPr descr="preencoded.png" id="943" name="Google Shape;943;p82"/>
          <p:cNvPicPr preferRelativeResize="0"/>
          <p:nvPr/>
        </p:nvPicPr>
        <p:blipFill rotWithShape="1">
          <a:blip r:embed="rId17">
            <a:alphaModFix/>
          </a:blip>
          <a:srcRect b="0" l="0" r="0" t="0"/>
          <a:stretch/>
        </p:blipFill>
        <p:spPr>
          <a:xfrm>
            <a:off x="7936357" y="3892959"/>
            <a:ext cx="502920" cy="502920"/>
          </a:xfrm>
          <a:prstGeom prst="rect">
            <a:avLst/>
          </a:prstGeom>
          <a:noFill/>
          <a:ln>
            <a:noFill/>
          </a:ln>
        </p:spPr>
      </p:pic>
      <p:sp>
        <p:nvSpPr>
          <p:cNvPr id="944" name="Google Shape;944;p82"/>
          <p:cNvSpPr/>
          <p:nvPr/>
        </p:nvSpPr>
        <p:spPr>
          <a:xfrm>
            <a:off x="7799198" y="4359303"/>
            <a:ext cx="640200" cy="13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4A3B8"/>
              </a:buClr>
              <a:buSzPts val="700"/>
              <a:buFont typeface="Arial"/>
              <a:buNone/>
            </a:pPr>
            <a:r>
              <a:rPr b="0" i="0" lang="en-US" sz="700" u="none" cap="none" strike="noStrike">
                <a:solidFill>
                  <a:srgbClr val="94A3B8"/>
                </a:solidFill>
                <a:latin typeface="Arial"/>
                <a:ea typeface="Arial"/>
                <a:cs typeface="Arial"/>
                <a:sym typeface="Arial"/>
              </a:rPr>
              <a:t>50 routers</a:t>
            </a:r>
            <a:endParaRPr b="0" i="0" sz="700" u="none" cap="none" strike="noStrike">
              <a:solidFill>
                <a:schemeClr val="dk1"/>
              </a:solidFill>
              <a:latin typeface="Calibri"/>
              <a:ea typeface="Calibri"/>
              <a:cs typeface="Calibri"/>
              <a:sym typeface="Calibri"/>
            </a:endParaRPr>
          </a:p>
        </p:txBody>
      </p:sp>
      <p:sp>
        <p:nvSpPr>
          <p:cNvPr id="945" name="Google Shape;945;p82"/>
          <p:cNvSpPr/>
          <p:nvPr/>
        </p:nvSpPr>
        <p:spPr>
          <a:xfrm>
            <a:off x="346838" y="4432455"/>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55555"/>
              </a:buClr>
              <a:buSzPts val="800"/>
              <a:buFont typeface="Arial"/>
              <a:buNone/>
            </a:pPr>
            <a:r>
              <a:rPr b="0" i="0" lang="en-US" sz="800" u="none" cap="none" strike="noStrike">
                <a:solidFill>
                  <a:srgbClr val="555555"/>
                </a:solidFill>
                <a:latin typeface="Arial"/>
                <a:ea typeface="Arial"/>
                <a:cs typeface="Arial"/>
                <a:sym typeface="Arial"/>
              </a:rPr>
              <a:t>NETWORK AUTOMATION FRAMEWORK · USE CASE TEMPLATE</a:t>
            </a:r>
            <a:endParaRPr b="0" i="0" sz="800" u="none" cap="none" strike="noStrike">
              <a:solidFill>
                <a:schemeClr val="dk1"/>
              </a:solidFill>
              <a:latin typeface="Calibri"/>
              <a:ea typeface="Calibri"/>
              <a:cs typeface="Calibri"/>
              <a:sym typeface="Calibri"/>
            </a:endParaRPr>
          </a:p>
        </p:txBody>
      </p:sp>
      <p:sp>
        <p:nvSpPr>
          <p:cNvPr id="946" name="Google Shape;946;p82"/>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Example - Step-by-Step Workflow</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51" name="Shape 951"/>
        <p:cNvGrpSpPr/>
        <p:nvPr/>
      </p:nvGrpSpPr>
      <p:grpSpPr>
        <a:xfrm>
          <a:off x="0" y="0"/>
          <a:ext cx="0" cy="0"/>
          <a:chOff x="0" y="0"/>
          <a:chExt cx="0" cy="0"/>
        </a:xfrm>
      </p:grpSpPr>
      <p:sp>
        <p:nvSpPr>
          <p:cNvPr id="952" name="Google Shape;952;p83"/>
          <p:cNvSpPr/>
          <p:nvPr/>
        </p:nvSpPr>
        <p:spPr>
          <a:xfrm>
            <a:off x="4315580" y="1138750"/>
            <a:ext cx="4572000" cy="502800"/>
          </a:xfrm>
          <a:prstGeom prst="roundRect">
            <a:avLst>
              <a:gd fmla="val 10909"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53" name="Google Shape;953;p83"/>
          <p:cNvPicPr preferRelativeResize="0"/>
          <p:nvPr/>
        </p:nvPicPr>
        <p:blipFill rotWithShape="1">
          <a:blip r:embed="rId3">
            <a:alphaModFix/>
          </a:blip>
          <a:srcRect b="0" l="0" r="0" t="0"/>
          <a:stretch/>
        </p:blipFill>
        <p:spPr>
          <a:xfrm>
            <a:off x="4425308" y="1202758"/>
            <a:ext cx="365760" cy="365760"/>
          </a:xfrm>
          <a:prstGeom prst="rect">
            <a:avLst/>
          </a:prstGeom>
          <a:noFill/>
          <a:ln>
            <a:noFill/>
          </a:ln>
        </p:spPr>
      </p:pic>
      <p:sp>
        <p:nvSpPr>
          <p:cNvPr id="954" name="Google Shape;954;p83"/>
          <p:cNvSpPr/>
          <p:nvPr/>
        </p:nvSpPr>
        <p:spPr>
          <a:xfrm>
            <a:off x="4882508" y="1193614"/>
            <a:ext cx="38406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6D2E"/>
              </a:buClr>
              <a:buSzPts val="800"/>
              <a:buFont typeface="Arial"/>
              <a:buNone/>
            </a:pPr>
            <a:r>
              <a:rPr b="1" i="0" lang="en-US" sz="800" u="none" cap="none" strike="noStrike">
                <a:solidFill>
                  <a:srgbClr val="FF6D2E"/>
                </a:solidFill>
                <a:latin typeface="Arial"/>
                <a:ea typeface="Arial"/>
                <a:cs typeface="Arial"/>
                <a:sym typeface="Arial"/>
              </a:rPr>
              <a:t>STEP 1 → INTENT · INFRAHUB</a:t>
            </a:r>
            <a:endParaRPr b="0" i="0" sz="800" u="none" cap="none" strike="noStrike">
              <a:solidFill>
                <a:schemeClr val="dk1"/>
              </a:solidFill>
              <a:latin typeface="Calibri"/>
              <a:ea typeface="Calibri"/>
              <a:cs typeface="Calibri"/>
              <a:sym typeface="Calibri"/>
            </a:endParaRPr>
          </a:p>
        </p:txBody>
      </p:sp>
      <p:sp>
        <p:nvSpPr>
          <p:cNvPr id="955" name="Google Shape;955;p83"/>
          <p:cNvSpPr/>
          <p:nvPr/>
        </p:nvSpPr>
        <p:spPr>
          <a:xfrm>
            <a:off x="4882508" y="1394782"/>
            <a:ext cx="3840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Engineer defines desired config — the single source of truth for what the network should look like.</a:t>
            </a:r>
            <a:endParaRPr b="0" i="0" sz="850" u="none" cap="none" strike="noStrike">
              <a:solidFill>
                <a:schemeClr val="dk1"/>
              </a:solidFill>
              <a:latin typeface="Calibri"/>
              <a:ea typeface="Calibri"/>
              <a:cs typeface="Calibri"/>
              <a:sym typeface="Calibri"/>
            </a:endParaRPr>
          </a:p>
        </p:txBody>
      </p:sp>
      <p:sp>
        <p:nvSpPr>
          <p:cNvPr id="956" name="Google Shape;956;p83"/>
          <p:cNvSpPr/>
          <p:nvPr/>
        </p:nvSpPr>
        <p:spPr>
          <a:xfrm>
            <a:off x="4315580" y="1696534"/>
            <a:ext cx="4572000" cy="502800"/>
          </a:xfrm>
          <a:prstGeom prst="roundRect">
            <a:avLst>
              <a:gd fmla="val 10909"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57" name="Google Shape;957;p83"/>
          <p:cNvPicPr preferRelativeResize="0"/>
          <p:nvPr/>
        </p:nvPicPr>
        <p:blipFill rotWithShape="1">
          <a:blip r:embed="rId4">
            <a:alphaModFix/>
          </a:blip>
          <a:srcRect b="0" l="0" r="0" t="0"/>
          <a:stretch/>
        </p:blipFill>
        <p:spPr>
          <a:xfrm>
            <a:off x="4425308" y="1760542"/>
            <a:ext cx="365760" cy="365760"/>
          </a:xfrm>
          <a:prstGeom prst="rect">
            <a:avLst/>
          </a:prstGeom>
          <a:noFill/>
          <a:ln>
            <a:noFill/>
          </a:ln>
        </p:spPr>
      </p:pic>
      <p:sp>
        <p:nvSpPr>
          <p:cNvPr id="958" name="Google Shape;958;p83"/>
          <p:cNvSpPr/>
          <p:nvPr/>
        </p:nvSpPr>
        <p:spPr>
          <a:xfrm>
            <a:off x="4882508" y="1751398"/>
            <a:ext cx="38406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D4FF"/>
              </a:buClr>
              <a:buSzPts val="800"/>
              <a:buFont typeface="Arial"/>
              <a:buNone/>
            </a:pPr>
            <a:r>
              <a:rPr b="1" i="0" lang="en-US" sz="800" u="none" cap="none" strike="noStrike">
                <a:solidFill>
                  <a:srgbClr val="00D4FF"/>
                </a:solidFill>
                <a:latin typeface="Arial"/>
                <a:ea typeface="Arial"/>
                <a:cs typeface="Arial"/>
                <a:sym typeface="Arial"/>
              </a:rPr>
              <a:t>STEPS 2, 6 → ORCHESTRATION · AWX</a:t>
            </a:r>
            <a:endParaRPr b="0" i="0" sz="800" u="none" cap="none" strike="noStrike">
              <a:solidFill>
                <a:schemeClr val="dk1"/>
              </a:solidFill>
              <a:latin typeface="Calibri"/>
              <a:ea typeface="Calibri"/>
              <a:cs typeface="Calibri"/>
              <a:sym typeface="Calibri"/>
            </a:endParaRPr>
          </a:p>
        </p:txBody>
      </p:sp>
      <p:sp>
        <p:nvSpPr>
          <p:cNvPr id="959" name="Google Shape;959;p83"/>
          <p:cNvSpPr/>
          <p:nvPr/>
        </p:nvSpPr>
        <p:spPr>
          <a:xfrm>
            <a:off x="4882508" y="1952566"/>
            <a:ext cx="3840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Coordinates the workflow: triggers deployment, handles alerts, and runs remediation loops.</a:t>
            </a:r>
            <a:endParaRPr b="0" i="0" sz="850" u="none" cap="none" strike="noStrike">
              <a:solidFill>
                <a:schemeClr val="dk1"/>
              </a:solidFill>
              <a:latin typeface="Calibri"/>
              <a:ea typeface="Calibri"/>
              <a:cs typeface="Calibri"/>
              <a:sym typeface="Calibri"/>
            </a:endParaRPr>
          </a:p>
        </p:txBody>
      </p:sp>
      <p:sp>
        <p:nvSpPr>
          <p:cNvPr id="960" name="Google Shape;960;p83"/>
          <p:cNvSpPr/>
          <p:nvPr/>
        </p:nvSpPr>
        <p:spPr>
          <a:xfrm>
            <a:off x="4315580" y="2254318"/>
            <a:ext cx="4572000" cy="502800"/>
          </a:xfrm>
          <a:prstGeom prst="roundRect">
            <a:avLst>
              <a:gd fmla="val 10909"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61" name="Google Shape;961;p83"/>
          <p:cNvPicPr preferRelativeResize="0"/>
          <p:nvPr/>
        </p:nvPicPr>
        <p:blipFill rotWithShape="1">
          <a:blip r:embed="rId5">
            <a:alphaModFix/>
          </a:blip>
          <a:srcRect b="0" l="0" r="0" t="0"/>
          <a:stretch/>
        </p:blipFill>
        <p:spPr>
          <a:xfrm>
            <a:off x="4425308" y="2318326"/>
            <a:ext cx="365760" cy="365760"/>
          </a:xfrm>
          <a:prstGeom prst="rect">
            <a:avLst/>
          </a:prstGeom>
          <a:noFill/>
          <a:ln>
            <a:noFill/>
          </a:ln>
        </p:spPr>
      </p:pic>
      <p:sp>
        <p:nvSpPr>
          <p:cNvPr id="962" name="Google Shape;962;p83"/>
          <p:cNvSpPr/>
          <p:nvPr/>
        </p:nvSpPr>
        <p:spPr>
          <a:xfrm>
            <a:off x="4882508" y="2309182"/>
            <a:ext cx="38406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366F1"/>
              </a:buClr>
              <a:buSzPts val="800"/>
              <a:buFont typeface="Arial"/>
              <a:buNone/>
            </a:pPr>
            <a:r>
              <a:rPr b="1" i="0" lang="en-US" sz="800" u="none" cap="none" strike="noStrike">
                <a:solidFill>
                  <a:srgbClr val="6366F1"/>
                </a:solidFill>
                <a:latin typeface="Arial"/>
                <a:ea typeface="Arial"/>
                <a:cs typeface="Arial"/>
                <a:sym typeface="Arial"/>
              </a:rPr>
              <a:t>STEP 3 → EXECUTOR · ANSIBLE</a:t>
            </a:r>
            <a:endParaRPr b="0" i="0" sz="800" u="none" cap="none" strike="noStrike">
              <a:solidFill>
                <a:schemeClr val="dk1"/>
              </a:solidFill>
              <a:latin typeface="Calibri"/>
              <a:ea typeface="Calibri"/>
              <a:cs typeface="Calibri"/>
              <a:sym typeface="Calibri"/>
            </a:endParaRPr>
          </a:p>
        </p:txBody>
      </p:sp>
      <p:sp>
        <p:nvSpPr>
          <p:cNvPr id="963" name="Google Shape;963;p83"/>
          <p:cNvSpPr/>
          <p:nvPr/>
        </p:nvSpPr>
        <p:spPr>
          <a:xfrm>
            <a:off x="4882508" y="2510350"/>
            <a:ext cx="3840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Generates and pushes device configs via NETCONF to all 50 sites.</a:t>
            </a:r>
            <a:endParaRPr b="0" i="0" sz="850" u="none" cap="none" strike="noStrike">
              <a:solidFill>
                <a:schemeClr val="dk1"/>
              </a:solidFill>
              <a:latin typeface="Calibri"/>
              <a:ea typeface="Calibri"/>
              <a:cs typeface="Calibri"/>
              <a:sym typeface="Calibri"/>
            </a:endParaRPr>
          </a:p>
        </p:txBody>
      </p:sp>
      <p:sp>
        <p:nvSpPr>
          <p:cNvPr id="964" name="Google Shape;964;p83"/>
          <p:cNvSpPr/>
          <p:nvPr/>
        </p:nvSpPr>
        <p:spPr>
          <a:xfrm>
            <a:off x="4315580" y="2812102"/>
            <a:ext cx="4572000" cy="502800"/>
          </a:xfrm>
          <a:prstGeom prst="roundRect">
            <a:avLst>
              <a:gd fmla="val 10909"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65" name="Google Shape;965;p83"/>
          <p:cNvPicPr preferRelativeResize="0"/>
          <p:nvPr/>
        </p:nvPicPr>
        <p:blipFill rotWithShape="1">
          <a:blip r:embed="rId6">
            <a:alphaModFix/>
          </a:blip>
          <a:srcRect b="0" l="0" r="0" t="0"/>
          <a:stretch/>
        </p:blipFill>
        <p:spPr>
          <a:xfrm>
            <a:off x="4425308" y="2876110"/>
            <a:ext cx="365760" cy="365760"/>
          </a:xfrm>
          <a:prstGeom prst="rect">
            <a:avLst/>
          </a:prstGeom>
          <a:noFill/>
          <a:ln>
            <a:noFill/>
          </a:ln>
        </p:spPr>
      </p:pic>
      <p:sp>
        <p:nvSpPr>
          <p:cNvPr id="966" name="Google Shape;966;p83"/>
          <p:cNvSpPr/>
          <p:nvPr/>
        </p:nvSpPr>
        <p:spPr>
          <a:xfrm>
            <a:off x="4882508" y="2866966"/>
            <a:ext cx="38406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43F5E"/>
              </a:buClr>
              <a:buSzPts val="800"/>
              <a:buFont typeface="Arial"/>
              <a:buNone/>
            </a:pPr>
            <a:r>
              <a:rPr b="1" i="0" lang="en-US" sz="800" u="none" cap="none" strike="noStrike">
                <a:solidFill>
                  <a:srgbClr val="F43F5E"/>
                </a:solidFill>
                <a:latin typeface="Arial"/>
                <a:ea typeface="Arial"/>
                <a:cs typeface="Arial"/>
                <a:sym typeface="Arial"/>
              </a:rPr>
              <a:t>STEP 4 → COLLECTOR · GNMIC</a:t>
            </a:r>
            <a:endParaRPr b="0" i="0" sz="800" u="none" cap="none" strike="noStrike">
              <a:solidFill>
                <a:schemeClr val="dk1"/>
              </a:solidFill>
              <a:latin typeface="Calibri"/>
              <a:ea typeface="Calibri"/>
              <a:cs typeface="Calibri"/>
              <a:sym typeface="Calibri"/>
            </a:endParaRPr>
          </a:p>
        </p:txBody>
      </p:sp>
      <p:sp>
        <p:nvSpPr>
          <p:cNvPr id="967" name="Google Shape;967;p83"/>
          <p:cNvSpPr/>
          <p:nvPr/>
        </p:nvSpPr>
        <p:spPr>
          <a:xfrm>
            <a:off x="4882508" y="3068134"/>
            <a:ext cx="3840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Reads the actual state from each device after deployment.</a:t>
            </a:r>
            <a:endParaRPr b="0" i="0" sz="850" u="none" cap="none" strike="noStrike">
              <a:solidFill>
                <a:schemeClr val="dk1"/>
              </a:solidFill>
              <a:latin typeface="Calibri"/>
              <a:ea typeface="Calibri"/>
              <a:cs typeface="Calibri"/>
              <a:sym typeface="Calibri"/>
            </a:endParaRPr>
          </a:p>
        </p:txBody>
      </p:sp>
      <p:sp>
        <p:nvSpPr>
          <p:cNvPr id="968" name="Google Shape;968;p83"/>
          <p:cNvSpPr/>
          <p:nvPr/>
        </p:nvSpPr>
        <p:spPr>
          <a:xfrm>
            <a:off x="4315580" y="3369886"/>
            <a:ext cx="4572000" cy="502800"/>
          </a:xfrm>
          <a:prstGeom prst="roundRect">
            <a:avLst>
              <a:gd fmla="val 10909"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69" name="Google Shape;969;p83"/>
          <p:cNvPicPr preferRelativeResize="0"/>
          <p:nvPr/>
        </p:nvPicPr>
        <p:blipFill rotWithShape="1">
          <a:blip r:embed="rId7">
            <a:alphaModFix/>
          </a:blip>
          <a:srcRect b="0" l="0" r="0" t="0"/>
          <a:stretch/>
        </p:blipFill>
        <p:spPr>
          <a:xfrm>
            <a:off x="4425308" y="3433894"/>
            <a:ext cx="365760" cy="365760"/>
          </a:xfrm>
          <a:prstGeom prst="rect">
            <a:avLst/>
          </a:prstGeom>
          <a:noFill/>
          <a:ln>
            <a:noFill/>
          </a:ln>
        </p:spPr>
      </p:pic>
      <p:sp>
        <p:nvSpPr>
          <p:cNvPr id="970" name="Google Shape;970;p83"/>
          <p:cNvSpPr/>
          <p:nvPr/>
        </p:nvSpPr>
        <p:spPr>
          <a:xfrm>
            <a:off x="4882508" y="3424750"/>
            <a:ext cx="38406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E676"/>
              </a:buClr>
              <a:buSzPts val="800"/>
              <a:buFont typeface="Arial"/>
              <a:buNone/>
            </a:pPr>
            <a:r>
              <a:rPr b="1" i="0" lang="en-US" sz="800" u="none" cap="none" strike="noStrike">
                <a:solidFill>
                  <a:srgbClr val="00E676"/>
                </a:solidFill>
                <a:latin typeface="Arial"/>
                <a:ea typeface="Arial"/>
                <a:cs typeface="Arial"/>
                <a:sym typeface="Arial"/>
              </a:rPr>
              <a:t>STEP 5 → OBSERVABILITY · PROMETHEUS</a:t>
            </a:r>
            <a:endParaRPr b="0" i="0" sz="800" u="none" cap="none" strike="noStrike">
              <a:solidFill>
                <a:schemeClr val="dk1"/>
              </a:solidFill>
              <a:latin typeface="Calibri"/>
              <a:ea typeface="Calibri"/>
              <a:cs typeface="Calibri"/>
              <a:sym typeface="Calibri"/>
            </a:endParaRPr>
          </a:p>
        </p:txBody>
      </p:sp>
      <p:sp>
        <p:nvSpPr>
          <p:cNvPr id="971" name="Google Shape;971;p83"/>
          <p:cNvSpPr/>
          <p:nvPr/>
        </p:nvSpPr>
        <p:spPr>
          <a:xfrm>
            <a:off x="4882508" y="3625918"/>
            <a:ext cx="3840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Compares desired vs. actual, exposes drift as metrics, triggers alerts.</a:t>
            </a:r>
            <a:endParaRPr b="0" i="0" sz="850" u="none" cap="none" strike="noStrike">
              <a:solidFill>
                <a:schemeClr val="dk1"/>
              </a:solidFill>
              <a:latin typeface="Calibri"/>
              <a:ea typeface="Calibri"/>
              <a:cs typeface="Calibri"/>
              <a:sym typeface="Calibri"/>
            </a:endParaRPr>
          </a:p>
        </p:txBody>
      </p:sp>
      <p:sp>
        <p:nvSpPr>
          <p:cNvPr id="972" name="Google Shape;972;p83"/>
          <p:cNvSpPr/>
          <p:nvPr/>
        </p:nvSpPr>
        <p:spPr>
          <a:xfrm>
            <a:off x="4315580" y="3927670"/>
            <a:ext cx="4572000" cy="502800"/>
          </a:xfrm>
          <a:prstGeom prst="roundRect">
            <a:avLst>
              <a:gd fmla="val 10909" name="adj"/>
            </a:avLst>
          </a:prstGeom>
          <a:solidFill>
            <a:srgbClr val="141414"/>
          </a:solidFill>
          <a:ln cap="flat" cmpd="sng" w="9525">
            <a:solidFill>
              <a:srgbClr val="2A2A2A"/>
            </a:solidFill>
            <a:prstDash val="solid"/>
            <a:round/>
            <a:headEnd len="sm" w="sm" type="none"/>
            <a:tailEnd len="sm" w="sm" type="none"/>
          </a:ln>
          <a:effectLst>
            <a:outerShdw blurRad="50800" rotWithShape="0" algn="bl" dir="8100000" dist="25400">
              <a:srgbClr val="000000">
                <a:alpha val="3019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73" name="Google Shape;973;p83"/>
          <p:cNvPicPr preferRelativeResize="0"/>
          <p:nvPr/>
        </p:nvPicPr>
        <p:blipFill rotWithShape="1">
          <a:blip r:embed="rId8">
            <a:alphaModFix/>
          </a:blip>
          <a:srcRect b="0" l="0" r="0" t="0"/>
          <a:stretch/>
        </p:blipFill>
        <p:spPr>
          <a:xfrm>
            <a:off x="4425308" y="3991678"/>
            <a:ext cx="365760" cy="365760"/>
          </a:xfrm>
          <a:prstGeom prst="rect">
            <a:avLst/>
          </a:prstGeom>
          <a:noFill/>
          <a:ln>
            <a:noFill/>
          </a:ln>
        </p:spPr>
      </p:pic>
      <p:sp>
        <p:nvSpPr>
          <p:cNvPr id="974" name="Google Shape;974;p83"/>
          <p:cNvSpPr/>
          <p:nvPr/>
        </p:nvSpPr>
        <p:spPr>
          <a:xfrm>
            <a:off x="4882508" y="3982534"/>
            <a:ext cx="38406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5C518"/>
              </a:buClr>
              <a:buSzPts val="800"/>
              <a:buFont typeface="Arial"/>
              <a:buNone/>
            </a:pPr>
            <a:r>
              <a:rPr b="1" i="0" lang="en-US" sz="800" u="none" cap="none" strike="noStrike">
                <a:solidFill>
                  <a:srgbClr val="F5C518"/>
                </a:solidFill>
                <a:latin typeface="Arial"/>
                <a:ea typeface="Arial"/>
                <a:cs typeface="Arial"/>
                <a:sym typeface="Arial"/>
              </a:rPr>
              <a:t>STEP 7 → PRESENTATION · GRAFANA</a:t>
            </a:r>
            <a:endParaRPr b="0" i="0" sz="800" u="none" cap="none" strike="noStrike">
              <a:solidFill>
                <a:schemeClr val="dk1"/>
              </a:solidFill>
              <a:latin typeface="Calibri"/>
              <a:ea typeface="Calibri"/>
              <a:cs typeface="Calibri"/>
              <a:sym typeface="Calibri"/>
            </a:endParaRPr>
          </a:p>
        </p:txBody>
      </p:sp>
      <p:sp>
        <p:nvSpPr>
          <p:cNvPr id="975" name="Google Shape;975;p83"/>
          <p:cNvSpPr/>
          <p:nvPr/>
        </p:nvSpPr>
        <p:spPr>
          <a:xfrm>
            <a:off x="4882508" y="4183702"/>
            <a:ext cx="3840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0BEC5"/>
              </a:buClr>
              <a:buSzPts val="850"/>
              <a:buFont typeface="Arial"/>
              <a:buNone/>
            </a:pPr>
            <a:r>
              <a:rPr b="0" i="0" lang="en-US" sz="850" u="none" cap="none" strike="noStrike">
                <a:solidFill>
                  <a:srgbClr val="B0BEC5"/>
                </a:solidFill>
                <a:latin typeface="Arial"/>
                <a:ea typeface="Arial"/>
                <a:cs typeface="Arial"/>
                <a:sym typeface="Arial"/>
              </a:rPr>
              <a:t>Dashboard shows compliance status per site with drill-down.</a:t>
            </a:r>
            <a:endParaRPr b="0" i="0" sz="850" u="none" cap="none" strike="noStrike">
              <a:solidFill>
                <a:schemeClr val="dk1"/>
              </a:solidFill>
              <a:latin typeface="Calibri"/>
              <a:ea typeface="Calibri"/>
              <a:cs typeface="Calibri"/>
              <a:sym typeface="Calibri"/>
            </a:endParaRPr>
          </a:p>
        </p:txBody>
      </p:sp>
      <p:sp>
        <p:nvSpPr>
          <p:cNvPr id="976" name="Google Shape;976;p83"/>
          <p:cNvSpPr/>
          <p:nvPr/>
        </p:nvSpPr>
        <p:spPr>
          <a:xfrm>
            <a:off x="6858000" y="91440"/>
            <a:ext cx="1828800" cy="2286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55555"/>
              </a:buClr>
              <a:buSzPts val="800"/>
              <a:buFont typeface="Arial"/>
              <a:buNone/>
            </a:pPr>
            <a:r>
              <a:rPr b="0" i="0" lang="en-US" sz="800" u="none" cap="none" strike="noStrike">
                <a:solidFill>
                  <a:srgbClr val="555555"/>
                </a:solidFill>
                <a:latin typeface="Arial"/>
                <a:ea typeface="Arial"/>
                <a:cs typeface="Arial"/>
                <a:sym typeface="Arial"/>
              </a:rPr>
              <a:t>SLIDE 3 OF 3</a:t>
            </a:r>
            <a:endParaRPr b="0" i="0" sz="800" u="none" cap="none" strike="noStrike">
              <a:solidFill>
                <a:schemeClr val="dk1"/>
              </a:solidFill>
              <a:latin typeface="Calibri"/>
              <a:ea typeface="Calibri"/>
              <a:cs typeface="Calibri"/>
              <a:sym typeface="Calibri"/>
            </a:endParaRPr>
          </a:p>
        </p:txBody>
      </p:sp>
      <p:pic>
        <p:nvPicPr>
          <p:cNvPr id="977" name="Google Shape;977;p83"/>
          <p:cNvPicPr preferRelativeResize="0"/>
          <p:nvPr/>
        </p:nvPicPr>
        <p:blipFill rotWithShape="1">
          <a:blip r:embed="rId9">
            <a:alphaModFix/>
          </a:blip>
          <a:srcRect b="0" l="3807" r="4458" t="10482"/>
          <a:stretch/>
        </p:blipFill>
        <p:spPr>
          <a:xfrm>
            <a:off x="170300" y="1531950"/>
            <a:ext cx="3982331" cy="2590125"/>
          </a:xfrm>
          <a:prstGeom prst="rect">
            <a:avLst/>
          </a:prstGeom>
          <a:noFill/>
          <a:ln>
            <a:noFill/>
          </a:ln>
        </p:spPr>
      </p:pic>
      <p:sp>
        <p:nvSpPr>
          <p:cNvPr id="978" name="Google Shape;978;p83"/>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Example - Mapping to the Framework</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83" name="Shape 983"/>
        <p:cNvGrpSpPr/>
        <p:nvPr/>
      </p:nvGrpSpPr>
      <p:grpSpPr>
        <a:xfrm>
          <a:off x="0" y="0"/>
          <a:ext cx="0" cy="0"/>
          <a:chOff x="0" y="0"/>
          <a:chExt cx="0" cy="0"/>
        </a:xfrm>
      </p:grpSpPr>
      <p:pic>
        <p:nvPicPr>
          <p:cNvPr id="984" name="Google Shape;984;p84"/>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985" name="Google Shape;985;p84"/>
          <p:cNvSpPr txBox="1"/>
          <p:nvPr>
            <p:ph type="title"/>
          </p:nvPr>
        </p:nvSpPr>
        <p:spPr>
          <a:xfrm>
            <a:off x="472425" y="2026175"/>
            <a:ext cx="7222800" cy="8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Additional Resources</a:t>
            </a:r>
            <a:endParaRPr/>
          </a:p>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0" name="Shape 990"/>
        <p:cNvGrpSpPr/>
        <p:nvPr/>
      </p:nvGrpSpPr>
      <p:grpSpPr>
        <a:xfrm>
          <a:off x="0" y="0"/>
          <a:ext cx="0" cy="0"/>
          <a:chOff x="0" y="0"/>
          <a:chExt cx="0" cy="0"/>
        </a:xfrm>
      </p:grpSpPr>
      <p:sp>
        <p:nvSpPr>
          <p:cNvPr id="991" name="Google Shape;991;p85"/>
          <p:cNvSpPr/>
          <p:nvPr/>
        </p:nvSpPr>
        <p:spPr>
          <a:xfrm>
            <a:off x="365750" y="1097274"/>
            <a:ext cx="3931800" cy="2538900"/>
          </a:xfrm>
          <a:prstGeom prst="roundRect">
            <a:avLst>
              <a:gd fmla="val 4000" name="adj"/>
            </a:avLst>
          </a:prstGeom>
          <a:solidFill>
            <a:srgbClr val="111111"/>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85"/>
          <p:cNvSpPr/>
          <p:nvPr/>
        </p:nvSpPr>
        <p:spPr>
          <a:xfrm>
            <a:off x="548640" y="1280160"/>
            <a:ext cx="3657600" cy="73152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F8FAFC"/>
              </a:buClr>
              <a:buSzPts val="1800"/>
              <a:buFont typeface="Arial"/>
              <a:buNone/>
            </a:pPr>
            <a:r>
              <a:rPr b="1" i="0" lang="en-US" sz="1800" u="none" cap="none" strike="noStrike">
                <a:solidFill>
                  <a:schemeClr val="accent3"/>
                </a:solidFill>
                <a:latin typeface="Arial"/>
                <a:ea typeface="Arial"/>
                <a:cs typeface="Arial"/>
                <a:sym typeface="Arial"/>
              </a:rPr>
              <a:t>Designing Network</a:t>
            </a:r>
            <a:endParaRPr b="0" i="0" sz="1800" u="none" cap="none" strike="noStrike">
              <a:solidFill>
                <a:schemeClr val="accent3"/>
              </a:solidFill>
              <a:latin typeface="Calibri"/>
              <a:ea typeface="Calibri"/>
              <a:cs typeface="Calibri"/>
              <a:sym typeface="Calibri"/>
            </a:endParaRPr>
          </a:p>
          <a:p>
            <a:pPr indent="0" lvl="0" marL="0" marR="0" rtl="0" algn="l">
              <a:lnSpc>
                <a:spcPct val="120000"/>
              </a:lnSpc>
              <a:spcBef>
                <a:spcPts val="0"/>
              </a:spcBef>
              <a:spcAft>
                <a:spcPts val="0"/>
              </a:spcAft>
              <a:buClr>
                <a:srgbClr val="F8FAFC"/>
              </a:buClr>
              <a:buSzPts val="1800"/>
              <a:buFont typeface="Arial"/>
              <a:buNone/>
            </a:pPr>
            <a:r>
              <a:rPr b="1" i="0" lang="en-US" sz="1800" u="none" cap="none" strike="noStrike">
                <a:solidFill>
                  <a:schemeClr val="accent3"/>
                </a:solidFill>
                <a:latin typeface="Arial"/>
                <a:ea typeface="Arial"/>
                <a:cs typeface="Arial"/>
                <a:sym typeface="Arial"/>
              </a:rPr>
              <a:t>Automation at Scale</a:t>
            </a:r>
            <a:endParaRPr b="0" i="0" sz="1800" u="none" cap="none" strike="noStrike">
              <a:solidFill>
                <a:schemeClr val="accent3"/>
              </a:solidFill>
              <a:latin typeface="Calibri"/>
              <a:ea typeface="Calibri"/>
              <a:cs typeface="Calibri"/>
              <a:sym typeface="Calibri"/>
            </a:endParaRPr>
          </a:p>
        </p:txBody>
      </p:sp>
      <p:sp>
        <p:nvSpPr>
          <p:cNvPr id="993" name="Google Shape;993;p85"/>
          <p:cNvSpPr/>
          <p:nvPr/>
        </p:nvSpPr>
        <p:spPr>
          <a:xfrm>
            <a:off x="548640" y="2103120"/>
            <a:ext cx="3657600" cy="73152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A comprehensive guide to designing scalable, reliable, and maintainable network automation systems</a:t>
            </a:r>
            <a:endParaRPr b="0" i="0" sz="1100" u="none" cap="none" strike="noStrike">
              <a:solidFill>
                <a:schemeClr val="dk1"/>
              </a:solidFill>
              <a:latin typeface="Calibri"/>
              <a:ea typeface="Calibri"/>
              <a:cs typeface="Calibri"/>
              <a:sym typeface="Calibri"/>
            </a:endParaRPr>
          </a:p>
        </p:txBody>
      </p:sp>
      <p:sp>
        <p:nvSpPr>
          <p:cNvPr id="994" name="Google Shape;994;p85"/>
          <p:cNvSpPr/>
          <p:nvPr/>
        </p:nvSpPr>
        <p:spPr>
          <a:xfrm>
            <a:off x="548640" y="2926080"/>
            <a:ext cx="3657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00D4FF"/>
              </a:buClr>
              <a:buSzPts val="1000"/>
              <a:buFont typeface="Arial"/>
              <a:buNone/>
            </a:pPr>
            <a:r>
              <a:rPr b="0" i="0" lang="en-US" sz="1000" u="none" cap="none" strike="noStrike">
                <a:solidFill>
                  <a:srgbClr val="00D4FF"/>
                </a:solidFill>
                <a:latin typeface="Arial"/>
                <a:ea typeface="Arial"/>
                <a:cs typeface="Arial"/>
                <a:sym typeface="Arial"/>
              </a:rPr>
              <a:t>https://designingnetworkautomation.com/</a:t>
            </a:r>
            <a:endParaRPr b="0" i="0" sz="10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D4FF"/>
              </a:buClr>
              <a:buSzPts val="1000"/>
              <a:buFont typeface="Arial"/>
              <a:buNone/>
            </a:pPr>
            <a:r>
              <a:rPr b="0" i="0" lang="en-US" sz="1000" u="none" cap="none" strike="noStrike">
                <a:solidFill>
                  <a:srgbClr val="00D4FF"/>
                </a:solidFill>
                <a:latin typeface="Arial"/>
                <a:ea typeface="Arial"/>
                <a:cs typeface="Arial"/>
                <a:sym typeface="Arial"/>
              </a:rPr>
              <a:t>By Christian Adell</a:t>
            </a:r>
            <a:endParaRPr b="0" i="0" sz="1000" u="none" cap="none" strike="noStrike">
              <a:solidFill>
                <a:schemeClr val="dk1"/>
              </a:solidFill>
              <a:latin typeface="Calibri"/>
              <a:ea typeface="Calibri"/>
              <a:cs typeface="Calibri"/>
              <a:sym typeface="Calibri"/>
            </a:endParaRPr>
          </a:p>
        </p:txBody>
      </p:sp>
      <p:sp>
        <p:nvSpPr>
          <p:cNvPr id="995" name="Google Shape;995;p85"/>
          <p:cNvSpPr/>
          <p:nvPr/>
        </p:nvSpPr>
        <p:spPr>
          <a:xfrm>
            <a:off x="4846325" y="1097274"/>
            <a:ext cx="3931800" cy="2538900"/>
          </a:xfrm>
          <a:prstGeom prst="roundRect">
            <a:avLst>
              <a:gd fmla="val 4000" name="adj"/>
            </a:avLst>
          </a:prstGeom>
          <a:solidFill>
            <a:srgbClr val="111111"/>
          </a:solidFill>
          <a:ln cap="flat" cmpd="sng" w="12700">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85"/>
          <p:cNvSpPr/>
          <p:nvPr/>
        </p:nvSpPr>
        <p:spPr>
          <a:xfrm>
            <a:off x="5029200" y="1280160"/>
            <a:ext cx="3657600" cy="73152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F8FAFC"/>
              </a:buClr>
              <a:buSzPts val="1800"/>
              <a:buFont typeface="Arial"/>
              <a:buNone/>
            </a:pPr>
            <a:r>
              <a:rPr b="1" i="0" lang="en-US" sz="1800" u="none" cap="none" strike="noStrike">
                <a:solidFill>
                  <a:schemeClr val="accent3"/>
                </a:solidFill>
                <a:latin typeface="Arial"/>
                <a:ea typeface="Arial"/>
                <a:cs typeface="Arial"/>
                <a:sym typeface="Arial"/>
              </a:rPr>
              <a:t>NAF Network Automation</a:t>
            </a:r>
            <a:endParaRPr b="0" i="0" sz="1800" u="none" cap="none" strike="noStrike">
              <a:solidFill>
                <a:schemeClr val="accent3"/>
              </a:solidFill>
              <a:latin typeface="Calibri"/>
              <a:ea typeface="Calibri"/>
              <a:cs typeface="Calibri"/>
              <a:sym typeface="Calibri"/>
            </a:endParaRPr>
          </a:p>
          <a:p>
            <a:pPr indent="0" lvl="0" marL="0" marR="0" rtl="0" algn="l">
              <a:lnSpc>
                <a:spcPct val="120000"/>
              </a:lnSpc>
              <a:spcBef>
                <a:spcPts val="0"/>
              </a:spcBef>
              <a:spcAft>
                <a:spcPts val="0"/>
              </a:spcAft>
              <a:buClr>
                <a:srgbClr val="F8FAFC"/>
              </a:buClr>
              <a:buSzPts val="1800"/>
              <a:buFont typeface="Arial"/>
              <a:buNone/>
            </a:pPr>
            <a:r>
              <a:rPr b="1" i="0" lang="en-US" sz="1800" u="none" cap="none" strike="noStrike">
                <a:solidFill>
                  <a:schemeClr val="accent3"/>
                </a:solidFill>
                <a:latin typeface="Arial"/>
                <a:ea typeface="Arial"/>
                <a:cs typeface="Arial"/>
                <a:sym typeface="Arial"/>
              </a:rPr>
              <a:t>Solution Wizard</a:t>
            </a:r>
            <a:endParaRPr b="0" i="0" sz="1800" u="none" cap="none" strike="noStrike">
              <a:solidFill>
                <a:schemeClr val="accent3"/>
              </a:solidFill>
              <a:latin typeface="Calibri"/>
              <a:ea typeface="Calibri"/>
              <a:cs typeface="Calibri"/>
              <a:sym typeface="Calibri"/>
            </a:endParaRPr>
          </a:p>
        </p:txBody>
      </p:sp>
      <p:sp>
        <p:nvSpPr>
          <p:cNvPr id="997" name="Google Shape;997;p85"/>
          <p:cNvSpPr/>
          <p:nvPr/>
        </p:nvSpPr>
        <p:spPr>
          <a:xfrm>
            <a:off x="5029200" y="2103120"/>
            <a:ext cx="3657600" cy="73152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This application helps you apply the Network Automation Forum's NAF to your automation projects.</a:t>
            </a:r>
            <a:endParaRPr b="0" i="0" sz="1100" u="none" cap="none" strike="noStrike">
              <a:solidFill>
                <a:schemeClr val="dk1"/>
              </a:solidFill>
              <a:latin typeface="Calibri"/>
              <a:ea typeface="Calibri"/>
              <a:cs typeface="Calibri"/>
              <a:sym typeface="Calibri"/>
            </a:endParaRPr>
          </a:p>
        </p:txBody>
      </p:sp>
      <p:sp>
        <p:nvSpPr>
          <p:cNvPr id="998" name="Google Shape;998;p85"/>
          <p:cNvSpPr/>
          <p:nvPr/>
        </p:nvSpPr>
        <p:spPr>
          <a:xfrm>
            <a:off x="5029200" y="2926080"/>
            <a:ext cx="3657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00D4FF"/>
              </a:buClr>
              <a:buSzPts val="1000"/>
              <a:buFont typeface="Arial"/>
              <a:buNone/>
            </a:pPr>
            <a:r>
              <a:rPr b="0" i="0" lang="en-US" sz="1000" u="none" cap="none" strike="noStrike">
                <a:solidFill>
                  <a:srgbClr val="00D4FF"/>
                </a:solidFill>
                <a:latin typeface="Arial"/>
                <a:ea typeface="Arial"/>
                <a:cs typeface="Arial"/>
                <a:sym typeface="Arial"/>
              </a:rPr>
              <a:t>https://naf-naf-wizard.streamlit.app/</a:t>
            </a:r>
            <a:endParaRPr b="0" i="0" sz="10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D4FF"/>
              </a:buClr>
              <a:buSzPts val="1000"/>
              <a:buFont typeface="Arial"/>
              <a:buNone/>
            </a:pPr>
            <a:r>
              <a:rPr b="0" i="0" lang="en-US" sz="1000" u="none" cap="none" strike="noStrike">
                <a:solidFill>
                  <a:srgbClr val="00D4FF"/>
                </a:solidFill>
                <a:latin typeface="Arial"/>
                <a:ea typeface="Arial"/>
                <a:cs typeface="Arial"/>
                <a:sym typeface="Arial"/>
              </a:rPr>
              <a:t>By Claudia de Luna</a:t>
            </a:r>
            <a:endParaRPr b="0" i="0" sz="1000" u="none" cap="none" strike="noStrike">
              <a:solidFill>
                <a:schemeClr val="dk1"/>
              </a:solidFill>
              <a:latin typeface="Calibri"/>
              <a:ea typeface="Calibri"/>
              <a:cs typeface="Calibri"/>
              <a:sym typeface="Calibri"/>
            </a:endParaRPr>
          </a:p>
        </p:txBody>
      </p:sp>
      <p:pic>
        <p:nvPicPr>
          <p:cNvPr id="999" name="Google Shape;999;p85"/>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1000" name="Google Shape;1000;p85"/>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Additional Resources</a:t>
            </a:r>
            <a:endParaRPr/>
          </a:p>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05" name="Shape 1005"/>
        <p:cNvGrpSpPr/>
        <p:nvPr/>
      </p:nvGrpSpPr>
      <p:grpSpPr>
        <a:xfrm>
          <a:off x="0" y="0"/>
          <a:ext cx="0" cy="0"/>
          <a:chOff x="0" y="0"/>
          <a:chExt cx="0" cy="0"/>
        </a:xfrm>
      </p:grpSpPr>
      <p:sp>
        <p:nvSpPr>
          <p:cNvPr id="1006" name="Google Shape;1006;p86"/>
          <p:cNvSpPr/>
          <p:nvPr/>
        </p:nvSpPr>
        <p:spPr>
          <a:xfrm>
            <a:off x="548640" y="100584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Not a standard, it’s a guide</a:t>
            </a:r>
            <a:endParaRPr b="0" i="0" sz="1700" u="none" cap="none" strike="noStrike">
              <a:solidFill>
                <a:schemeClr val="lt1"/>
              </a:solidFill>
              <a:latin typeface="Calibri"/>
              <a:ea typeface="Calibri"/>
              <a:cs typeface="Calibri"/>
              <a:sym typeface="Calibri"/>
            </a:endParaRPr>
          </a:p>
        </p:txBody>
      </p:sp>
      <p:sp>
        <p:nvSpPr>
          <p:cNvPr id="1007" name="Google Shape;1007;p86"/>
          <p:cNvSpPr/>
          <p:nvPr/>
        </p:nvSpPr>
        <p:spPr>
          <a:xfrm>
            <a:off x="548640" y="141732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You don’t need everything to get started</a:t>
            </a:r>
            <a:endParaRPr b="0" i="0" sz="1700" u="none" cap="none" strike="noStrike">
              <a:solidFill>
                <a:schemeClr val="lt1"/>
              </a:solidFill>
              <a:latin typeface="Calibri"/>
              <a:ea typeface="Calibri"/>
              <a:cs typeface="Calibri"/>
              <a:sym typeface="Calibri"/>
            </a:endParaRPr>
          </a:p>
        </p:txBody>
      </p:sp>
      <p:sp>
        <p:nvSpPr>
          <p:cNvPr id="1008" name="Google Shape;1008;p86"/>
          <p:cNvSpPr/>
          <p:nvPr/>
        </p:nvSpPr>
        <p:spPr>
          <a:xfrm>
            <a:off x="548640" y="182880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Think Automation as a system</a:t>
            </a:r>
            <a:endParaRPr b="0" i="0" sz="1700" u="none" cap="none" strike="noStrike">
              <a:solidFill>
                <a:schemeClr val="lt1"/>
              </a:solidFill>
              <a:latin typeface="Calibri"/>
              <a:ea typeface="Calibri"/>
              <a:cs typeface="Calibri"/>
              <a:sym typeface="Calibri"/>
            </a:endParaRPr>
          </a:p>
        </p:txBody>
      </p:sp>
      <p:sp>
        <p:nvSpPr>
          <p:cNvPr id="1009" name="Google Shape;1009;p86"/>
          <p:cNvSpPr/>
          <p:nvPr/>
        </p:nvSpPr>
        <p:spPr>
          <a:xfrm>
            <a:off x="548640" y="224028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Focus on functional first, tools later</a:t>
            </a:r>
            <a:endParaRPr b="0" i="0" sz="1700" u="none" cap="none" strike="noStrike">
              <a:solidFill>
                <a:schemeClr val="lt1"/>
              </a:solidFill>
              <a:latin typeface="Calibri"/>
              <a:ea typeface="Calibri"/>
              <a:cs typeface="Calibri"/>
              <a:sym typeface="Calibri"/>
            </a:endParaRPr>
          </a:p>
        </p:txBody>
      </p:sp>
      <p:sp>
        <p:nvSpPr>
          <p:cNvPr id="1010" name="Google Shape;1010;p86"/>
          <p:cNvSpPr/>
          <p:nvPr/>
        </p:nvSpPr>
        <p:spPr>
          <a:xfrm>
            <a:off x="548640" y="265176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Each tool can map to multiple building blocks</a:t>
            </a:r>
            <a:endParaRPr b="0" i="0" sz="1700" u="none" cap="none" strike="noStrike">
              <a:solidFill>
                <a:schemeClr val="lt1"/>
              </a:solidFill>
              <a:latin typeface="Calibri"/>
              <a:ea typeface="Calibri"/>
              <a:cs typeface="Calibri"/>
              <a:sym typeface="Calibri"/>
            </a:endParaRPr>
          </a:p>
        </p:txBody>
      </p:sp>
      <p:sp>
        <p:nvSpPr>
          <p:cNvPr id="1011" name="Google Shape;1011;p86"/>
          <p:cNvSpPr/>
          <p:nvPr/>
        </p:nvSpPr>
        <p:spPr>
          <a:xfrm>
            <a:off x="548640" y="306324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Don’t reinvent the wheel</a:t>
            </a:r>
            <a:endParaRPr b="0" i="0" sz="1700" u="none" cap="none" strike="noStrike">
              <a:solidFill>
                <a:schemeClr val="lt1"/>
              </a:solidFill>
              <a:latin typeface="Calibri"/>
              <a:ea typeface="Calibri"/>
              <a:cs typeface="Calibri"/>
              <a:sym typeface="Calibri"/>
            </a:endParaRPr>
          </a:p>
        </p:txBody>
      </p:sp>
      <p:sp>
        <p:nvSpPr>
          <p:cNvPr id="1012" name="Google Shape;1012;p86"/>
          <p:cNvSpPr/>
          <p:nvPr/>
        </p:nvSpPr>
        <p:spPr>
          <a:xfrm>
            <a:off x="548640" y="347472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Map your existing workflow toward the framework</a:t>
            </a:r>
            <a:endParaRPr b="0" i="0" sz="1700" u="none" cap="none" strike="noStrike">
              <a:solidFill>
                <a:schemeClr val="lt1"/>
              </a:solidFill>
              <a:latin typeface="Calibri"/>
              <a:ea typeface="Calibri"/>
              <a:cs typeface="Calibri"/>
              <a:sym typeface="Calibri"/>
            </a:endParaRPr>
          </a:p>
        </p:txBody>
      </p:sp>
      <p:sp>
        <p:nvSpPr>
          <p:cNvPr id="1013" name="Google Shape;1013;p86"/>
          <p:cNvSpPr/>
          <p:nvPr/>
        </p:nvSpPr>
        <p:spPr>
          <a:xfrm>
            <a:off x="548640" y="3886200"/>
            <a:ext cx="777240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500"/>
              <a:buFont typeface="Arial"/>
              <a:buNone/>
            </a:pPr>
            <a:r>
              <a:rPr b="0" i="0" lang="en-US" sz="1700" u="none" cap="none" strike="noStrike">
                <a:solidFill>
                  <a:schemeClr val="lt1"/>
                </a:solidFill>
                <a:latin typeface="Arial"/>
                <a:ea typeface="Arial"/>
                <a:cs typeface="Arial"/>
                <a:sym typeface="Arial"/>
              </a:rPr>
              <a:t>•  Give us some honest feedback good and bad</a:t>
            </a:r>
            <a:endParaRPr b="0" i="0" sz="1700" u="none" cap="none" strike="noStrike">
              <a:solidFill>
                <a:schemeClr val="lt1"/>
              </a:solidFill>
              <a:latin typeface="Calibri"/>
              <a:ea typeface="Calibri"/>
              <a:cs typeface="Calibri"/>
              <a:sym typeface="Calibri"/>
            </a:endParaRPr>
          </a:p>
        </p:txBody>
      </p:sp>
      <p:pic>
        <p:nvPicPr>
          <p:cNvPr id="1014" name="Google Shape;1014;p86"/>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1015" name="Google Shape;1015;p86"/>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Summary</a:t>
            </a:r>
            <a:endParaRPr/>
          </a:p>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0" name="Shape 1020"/>
        <p:cNvGrpSpPr/>
        <p:nvPr/>
      </p:nvGrpSpPr>
      <p:grpSpPr>
        <a:xfrm>
          <a:off x="0" y="0"/>
          <a:ext cx="0" cy="0"/>
          <a:chOff x="0" y="0"/>
          <a:chExt cx="0" cy="0"/>
        </a:xfrm>
      </p:grpSpPr>
      <p:pic>
        <p:nvPicPr>
          <p:cNvPr id="1021" name="Google Shape;1021;p87"/>
          <p:cNvPicPr preferRelativeResize="0"/>
          <p:nvPr/>
        </p:nvPicPr>
        <p:blipFill>
          <a:blip r:embed="rId3">
            <a:alphaModFix/>
          </a:blip>
          <a:stretch>
            <a:fillRect/>
          </a:stretch>
        </p:blipFill>
        <p:spPr>
          <a:xfrm>
            <a:off x="8322375" y="4295825"/>
            <a:ext cx="640076" cy="640076"/>
          </a:xfrm>
          <a:prstGeom prst="rect">
            <a:avLst/>
          </a:prstGeom>
          <a:noFill/>
          <a:ln>
            <a:noFill/>
          </a:ln>
        </p:spPr>
      </p:pic>
      <p:sp>
        <p:nvSpPr>
          <p:cNvPr id="1022" name="Google Shape;1022;p87"/>
          <p:cNvSpPr txBox="1"/>
          <p:nvPr>
            <p:ph type="title"/>
          </p:nvPr>
        </p:nvSpPr>
        <p:spPr>
          <a:xfrm>
            <a:off x="283450" y="91500"/>
            <a:ext cx="8356500" cy="5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 can you help</a:t>
            </a:r>
            <a:endParaRPr/>
          </a:p>
        </p:txBody>
      </p:sp>
      <p:sp>
        <p:nvSpPr>
          <p:cNvPr id="1023" name="Google Shape;1023;p87"/>
          <p:cNvSpPr/>
          <p:nvPr/>
        </p:nvSpPr>
        <p:spPr>
          <a:xfrm>
            <a:off x="548640" y="1097280"/>
            <a:ext cx="8229600" cy="3200400"/>
          </a:xfrm>
          <a:prstGeom prst="rect">
            <a:avLst/>
          </a:prstGeom>
          <a:noFill/>
          <a:ln>
            <a:noFill/>
          </a:ln>
        </p:spPr>
        <p:txBody>
          <a:bodyPr anchorCtr="0" anchor="ctr" bIns="45700" lIns="91425" spcFirstLastPara="1" rIns="91425" wrap="square" tIns="45700">
            <a:noAutofit/>
          </a:bodyPr>
          <a:lstStyle/>
          <a:p>
            <a:pPr indent="0" lvl="0" marL="0" marR="0" rtl="0" algn="l">
              <a:lnSpc>
                <a:spcPct val="140000"/>
              </a:lnSpc>
              <a:spcBef>
                <a:spcPts val="0"/>
              </a:spcBef>
              <a:spcAft>
                <a:spcPts val="0"/>
              </a:spcAft>
              <a:buClr>
                <a:srgbClr val="F8FAFC"/>
              </a:buClr>
              <a:buSzPts val="1500"/>
              <a:buFont typeface="Arial"/>
              <a:buNone/>
            </a:pPr>
            <a:r>
              <a:rPr b="0" i="0" lang="en-US" sz="1500" u="none" cap="none" strike="noStrike">
                <a:solidFill>
                  <a:srgbClr val="F8FAFC"/>
                </a:solidFill>
                <a:latin typeface="Arial"/>
                <a:ea typeface="Arial"/>
                <a:cs typeface="Arial"/>
                <a:sym typeface="Arial"/>
              </a:rPr>
              <a:t>Use case document Github:</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D4FF"/>
              </a:buClr>
              <a:buSzPts val="1000"/>
              <a:buFont typeface="Arial"/>
              <a:buNone/>
            </a:pPr>
            <a:r>
              <a:rPr b="0" i="0" lang="en-US" sz="1000" u="none" cap="none" strike="noStrike">
                <a:solidFill>
                  <a:srgbClr val="00D4FF"/>
                </a:solidFill>
                <a:latin typeface="Arial"/>
                <a:ea typeface="Arial"/>
                <a:cs typeface="Arial"/>
                <a:sym typeface="Arial"/>
              </a:rPr>
              <a:t>  https://github.com/Network-Automation-Forum/reference/blob/main/docs/Framework/Framework.md</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chemeClr val="dk1"/>
              </a:buClr>
              <a:buSzPts val="1500"/>
              <a:buFont typeface="Calibri"/>
              <a:buNone/>
            </a:pPr>
            <a:r>
              <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F8FAFC"/>
              </a:buClr>
              <a:buSzPts val="1500"/>
              <a:buFont typeface="Arial"/>
              <a:buNone/>
            </a:pPr>
            <a:r>
              <a:rPr b="0" i="0" lang="en-US" sz="1500" u="none" cap="none" strike="noStrike">
                <a:solidFill>
                  <a:srgbClr val="F8FAFC"/>
                </a:solidFill>
                <a:latin typeface="Arial"/>
                <a:ea typeface="Arial"/>
                <a:cs typeface="Arial"/>
                <a:sym typeface="Arial"/>
              </a:rPr>
              <a:t>Tool mapping</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chemeClr val="dk1"/>
              </a:buClr>
              <a:buSzPts val="1500"/>
              <a:buFont typeface="Calibri"/>
              <a:buNone/>
            </a:pPr>
            <a:r>
              <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F8FAFC"/>
              </a:buClr>
              <a:buSzPts val="1500"/>
              <a:buFont typeface="Arial"/>
              <a:buNone/>
            </a:pPr>
            <a:r>
              <a:rPr b="0" i="0" lang="en-US" sz="1500" u="none" cap="none" strike="noStrike">
                <a:solidFill>
                  <a:srgbClr val="F8FAFC"/>
                </a:solidFill>
                <a:latin typeface="Arial"/>
                <a:ea typeface="Arial"/>
                <a:cs typeface="Arial"/>
                <a:sym typeface="Arial"/>
              </a:rPr>
              <a:t>Expand details per building block</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chemeClr val="dk1"/>
              </a:buClr>
              <a:buSzPts val="1500"/>
              <a:buFont typeface="Calibri"/>
              <a:buNone/>
            </a:pPr>
            <a:r>
              <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F8FAFC"/>
              </a:buClr>
              <a:buSzPts val="1500"/>
              <a:buFont typeface="Arial"/>
              <a:buNone/>
            </a:pPr>
            <a:r>
              <a:rPr b="0" i="0" lang="en-US" sz="1500" u="none" cap="none" strike="noStrike">
                <a:solidFill>
                  <a:srgbClr val="F8FAFC"/>
                </a:solidFill>
                <a:latin typeface="Arial"/>
                <a:ea typeface="Arial"/>
                <a:cs typeface="Arial"/>
                <a:sym typeface="Arial"/>
              </a:rPr>
              <a:t>NAF Slack channel:</a:t>
            </a:r>
            <a:endParaRPr b="0" i="0" sz="15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D4FF"/>
              </a:buClr>
              <a:buSzPts val="1000"/>
              <a:buFont typeface="Arial"/>
              <a:buNone/>
            </a:pPr>
            <a:r>
              <a:rPr b="0" i="0" lang="en-US" sz="1000" u="none" cap="none" strike="noStrike">
                <a:solidFill>
                  <a:srgbClr val="00D4FF"/>
                </a:solidFill>
                <a:latin typeface="Arial"/>
                <a:ea typeface="Arial"/>
                <a:cs typeface="Arial"/>
                <a:sym typeface="Arial"/>
              </a:rPr>
              <a:t>  https://networkautomationfrm.slack.com/archives/C082G6VGZHP</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028" name="Shape 1028"/>
        <p:cNvGrpSpPr/>
        <p:nvPr/>
      </p:nvGrpSpPr>
      <p:grpSpPr>
        <a:xfrm>
          <a:off x="0" y="0"/>
          <a:ext cx="0" cy="0"/>
          <a:chOff x="0" y="0"/>
          <a:chExt cx="0" cy="0"/>
        </a:xfrm>
      </p:grpSpPr>
      <p:sp>
        <p:nvSpPr>
          <p:cNvPr id="1029" name="Google Shape;1029;p88"/>
          <p:cNvSpPr/>
          <p:nvPr/>
        </p:nvSpPr>
        <p:spPr>
          <a:xfrm>
            <a:off x="0" y="0"/>
            <a:ext cx="9144000" cy="549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88"/>
          <p:cNvSpPr/>
          <p:nvPr/>
        </p:nvSpPr>
        <p:spPr>
          <a:xfrm>
            <a:off x="457200" y="731520"/>
            <a:ext cx="41148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E676"/>
              </a:buClr>
              <a:buSzPts val="4200"/>
              <a:buFont typeface="Arial"/>
              <a:buNone/>
            </a:pPr>
            <a:r>
              <a:rPr b="1" i="0" lang="en-US" sz="4200" u="none" cap="none" strike="noStrike">
                <a:solidFill>
                  <a:srgbClr val="00E676"/>
                </a:solidFill>
                <a:latin typeface="Arial"/>
                <a:ea typeface="Arial"/>
                <a:cs typeface="Arial"/>
                <a:sym typeface="Arial"/>
              </a:rPr>
              <a:t>Observability</a:t>
            </a:r>
            <a:endParaRPr b="0" i="0" sz="4200" u="none" cap="none" strike="noStrike">
              <a:solidFill>
                <a:schemeClr val="dk1"/>
              </a:solidFill>
              <a:latin typeface="Calibri"/>
              <a:ea typeface="Calibri"/>
              <a:cs typeface="Calibri"/>
              <a:sym typeface="Calibri"/>
            </a:endParaRPr>
          </a:p>
        </p:txBody>
      </p:sp>
      <p:sp>
        <p:nvSpPr>
          <p:cNvPr id="1031" name="Google Shape;1031;p88"/>
          <p:cNvSpPr/>
          <p:nvPr/>
        </p:nvSpPr>
        <p:spPr>
          <a:xfrm>
            <a:off x="457200" y="2560320"/>
            <a:ext cx="41148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E676"/>
              </a:buClr>
              <a:buSzPts val="4200"/>
              <a:buFont typeface="Arial"/>
              <a:buNone/>
            </a:pPr>
            <a:r>
              <a:rPr b="1" i="0" lang="en-US" sz="4200" u="none" cap="none" strike="noStrike">
                <a:solidFill>
                  <a:srgbClr val="00E676"/>
                </a:solidFill>
                <a:latin typeface="Arial"/>
                <a:ea typeface="Arial"/>
                <a:cs typeface="Arial"/>
                <a:sym typeface="Arial"/>
              </a:rPr>
              <a:t>Collector</a:t>
            </a:r>
            <a:endParaRPr b="0" i="0" sz="4200" u="none" cap="none" strike="noStrike">
              <a:solidFill>
                <a:schemeClr val="dk1"/>
              </a:solidFill>
              <a:latin typeface="Calibri"/>
              <a:ea typeface="Calibri"/>
              <a:cs typeface="Calibri"/>
              <a:sym typeface="Calibri"/>
            </a:endParaRPr>
          </a:p>
        </p:txBody>
      </p:sp>
      <p:pic>
        <p:nvPicPr>
          <p:cNvPr descr="/sessions/friendly-gallant-shannon/mnt/NAF Automation Framework/Icons/naf-project-icon-512.png" id="1032" name="Google Shape;1032;p88"/>
          <p:cNvPicPr preferRelativeResize="0"/>
          <p:nvPr/>
        </p:nvPicPr>
        <p:blipFill rotWithShape="1">
          <a:blip r:embed="rId3">
            <a:alphaModFix/>
          </a:blip>
          <a:srcRect b="0" l="0" r="0" t="0"/>
          <a:stretch/>
        </p:blipFill>
        <p:spPr>
          <a:xfrm>
            <a:off x="5138400" y="846623"/>
            <a:ext cx="3450275" cy="34502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037" name="Shape 1037"/>
        <p:cNvGrpSpPr/>
        <p:nvPr/>
      </p:nvGrpSpPr>
      <p:grpSpPr>
        <a:xfrm>
          <a:off x="0" y="0"/>
          <a:ext cx="0" cy="0"/>
          <a:chOff x="0" y="0"/>
          <a:chExt cx="0" cy="0"/>
        </a:xfrm>
      </p:grpSpPr>
      <p:sp>
        <p:nvSpPr>
          <p:cNvPr id="1038" name="Google Shape;1038;p89"/>
          <p:cNvSpPr/>
          <p:nvPr/>
        </p:nvSpPr>
        <p:spPr>
          <a:xfrm>
            <a:off x="0" y="0"/>
            <a:ext cx="9144000" cy="549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89"/>
          <p:cNvSpPr/>
          <p:nvPr/>
        </p:nvSpPr>
        <p:spPr>
          <a:xfrm>
            <a:off x="457200" y="731520"/>
            <a:ext cx="36576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E676"/>
              </a:buClr>
              <a:buSzPts val="3600"/>
              <a:buFont typeface="Arial"/>
              <a:buNone/>
            </a:pPr>
            <a:r>
              <a:rPr b="1" i="0" lang="en-US" sz="3600" u="none" cap="none" strike="noStrike">
                <a:solidFill>
                  <a:srgbClr val="00E676"/>
                </a:solidFill>
                <a:latin typeface="Arial"/>
                <a:ea typeface="Arial"/>
                <a:cs typeface="Arial"/>
                <a:sym typeface="Arial"/>
              </a:rPr>
              <a:t>Observability</a:t>
            </a:r>
            <a:endParaRPr b="0" i="0" sz="3600" u="none" cap="none" strike="noStrike">
              <a:solidFill>
                <a:schemeClr val="dk1"/>
              </a:solidFill>
              <a:latin typeface="Calibri"/>
              <a:ea typeface="Calibri"/>
              <a:cs typeface="Calibri"/>
              <a:sym typeface="Calibri"/>
            </a:endParaRPr>
          </a:p>
        </p:txBody>
      </p:sp>
      <p:sp>
        <p:nvSpPr>
          <p:cNvPr id="1040" name="Google Shape;1040;p89"/>
          <p:cNvSpPr/>
          <p:nvPr/>
        </p:nvSpPr>
        <p:spPr>
          <a:xfrm>
            <a:off x="4572000" y="731520"/>
            <a:ext cx="4114800" cy="13716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800"/>
              <a:buFont typeface="Arial"/>
              <a:buNone/>
            </a:pPr>
            <a:r>
              <a:rPr b="0" i="1" lang="en-US" sz="1800" u="none" cap="none" strike="noStrike">
                <a:solidFill>
                  <a:srgbClr val="94A3B8"/>
                </a:solidFill>
                <a:latin typeface="Arial"/>
                <a:ea typeface="Arial"/>
                <a:cs typeface="Arial"/>
                <a:sym typeface="Arial"/>
              </a:rPr>
              <a:t>Stores the actual network state, and defines the logic to process the observed data.</a:t>
            </a:r>
            <a:endParaRPr b="0" i="0" sz="1800" u="none" cap="none" strike="noStrike">
              <a:solidFill>
                <a:schemeClr val="dk1"/>
              </a:solidFill>
              <a:latin typeface="Calibri"/>
              <a:ea typeface="Calibri"/>
              <a:cs typeface="Calibri"/>
              <a:sym typeface="Calibri"/>
            </a:endParaRPr>
          </a:p>
        </p:txBody>
      </p:sp>
      <p:sp>
        <p:nvSpPr>
          <p:cNvPr id="1041" name="Google Shape;1041;p89"/>
          <p:cNvSpPr/>
          <p:nvPr/>
        </p:nvSpPr>
        <p:spPr>
          <a:xfrm>
            <a:off x="457200" y="2560320"/>
            <a:ext cx="3657600" cy="137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E676"/>
              </a:buClr>
              <a:buSzPts val="3600"/>
              <a:buFont typeface="Arial"/>
              <a:buNone/>
            </a:pPr>
            <a:r>
              <a:rPr b="1" i="0" lang="en-US" sz="3600" u="none" cap="none" strike="noStrike">
                <a:solidFill>
                  <a:srgbClr val="00E676"/>
                </a:solidFill>
                <a:latin typeface="Arial"/>
                <a:ea typeface="Arial"/>
                <a:cs typeface="Arial"/>
                <a:sym typeface="Arial"/>
              </a:rPr>
              <a:t>Collector</a:t>
            </a:r>
            <a:endParaRPr b="0" i="0" sz="3600" u="none" cap="none" strike="noStrike">
              <a:solidFill>
                <a:schemeClr val="dk1"/>
              </a:solidFill>
              <a:latin typeface="Calibri"/>
              <a:ea typeface="Calibri"/>
              <a:cs typeface="Calibri"/>
              <a:sym typeface="Calibri"/>
            </a:endParaRPr>
          </a:p>
        </p:txBody>
      </p:sp>
      <p:sp>
        <p:nvSpPr>
          <p:cNvPr id="1042" name="Google Shape;1042;p89"/>
          <p:cNvSpPr/>
          <p:nvPr/>
        </p:nvSpPr>
        <p:spPr>
          <a:xfrm>
            <a:off x="4572000" y="2560320"/>
            <a:ext cx="4114800" cy="13716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800"/>
              <a:buFont typeface="Arial"/>
              <a:buNone/>
            </a:pPr>
            <a:r>
              <a:rPr b="0" i="1" lang="en-US" sz="1800" u="none" cap="none" strike="noStrike">
                <a:solidFill>
                  <a:srgbClr val="94A3B8"/>
                </a:solidFill>
                <a:latin typeface="Arial"/>
                <a:ea typeface="Arial"/>
                <a:cs typeface="Arial"/>
                <a:sym typeface="Arial"/>
              </a:rPr>
              <a:t>Focuses on retrieving (i.e., reading) the actual state of the network.</a:t>
            </a:r>
            <a:endParaRPr b="0" i="0" sz="1800" u="none" cap="none" strike="noStrike">
              <a:solidFill>
                <a:schemeClr val="dk1"/>
              </a:solidFill>
              <a:latin typeface="Calibri"/>
              <a:ea typeface="Calibri"/>
              <a:cs typeface="Calibri"/>
              <a:sym typeface="Calibri"/>
            </a:endParaRPr>
          </a:p>
        </p:txBody>
      </p:sp>
      <p:pic>
        <p:nvPicPr>
          <p:cNvPr id="1043" name="Google Shape;1043;p89"/>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6"/>
          <p:cNvPicPr preferRelativeResize="0"/>
          <p:nvPr/>
        </p:nvPicPr>
        <p:blipFill rotWithShape="1">
          <a:blip r:embed="rId3">
            <a:alphaModFix/>
          </a:blip>
          <a:srcRect b="11495" l="0" r="0" t="4662"/>
          <a:stretch/>
        </p:blipFill>
        <p:spPr>
          <a:xfrm>
            <a:off x="0" y="0"/>
            <a:ext cx="9144000" cy="5143500"/>
          </a:xfrm>
          <a:prstGeom prst="rect">
            <a:avLst/>
          </a:prstGeom>
          <a:noFill/>
          <a:ln>
            <a:noFill/>
          </a:ln>
        </p:spPr>
      </p:pic>
      <p:sp>
        <p:nvSpPr>
          <p:cNvPr id="186" name="Google Shape;186;p36"/>
          <p:cNvSpPr txBox="1"/>
          <p:nvPr>
            <p:ph type="title"/>
          </p:nvPr>
        </p:nvSpPr>
        <p:spPr>
          <a:xfrm>
            <a:off x="454325" y="307375"/>
            <a:ext cx="8329200" cy="81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3400"/>
              <a:t>The pattern we keep seeing</a:t>
            </a:r>
            <a:endParaRPr sz="3400"/>
          </a:p>
        </p:txBody>
      </p:sp>
      <p:sp>
        <p:nvSpPr>
          <p:cNvPr id="187" name="Google Shape;187;p36"/>
          <p:cNvSpPr txBox="1"/>
          <p:nvPr>
            <p:ph idx="4294967295" type="body"/>
          </p:nvPr>
        </p:nvSpPr>
        <p:spPr>
          <a:xfrm>
            <a:off x="419875" y="2144850"/>
            <a:ext cx="2645100" cy="157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US">
                <a:solidFill>
                  <a:srgbClr val="E9EDEE"/>
                </a:solidFill>
              </a:rPr>
              <a:t>Teams keep recreating the same building blocks—data models, pipelines, integrations</a:t>
            </a:r>
            <a:endParaRPr sz="1800">
              <a:solidFill>
                <a:srgbClr val="E9EDEE"/>
              </a:solidFill>
            </a:endParaRPr>
          </a:p>
        </p:txBody>
      </p:sp>
      <p:sp>
        <p:nvSpPr>
          <p:cNvPr id="188" name="Google Shape;188;p36"/>
          <p:cNvSpPr txBox="1"/>
          <p:nvPr>
            <p:ph idx="4294967295" type="subTitle"/>
          </p:nvPr>
        </p:nvSpPr>
        <p:spPr>
          <a:xfrm>
            <a:off x="397925" y="1319400"/>
            <a:ext cx="2570100" cy="5403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US" sz="1900">
                <a:solidFill>
                  <a:schemeClr val="lt1"/>
                </a:solidFill>
              </a:rPr>
              <a:t>Rebuild from scratch</a:t>
            </a:r>
            <a:endParaRPr b="1" sz="1900">
              <a:solidFill>
                <a:schemeClr val="lt1"/>
              </a:solidFill>
            </a:endParaRPr>
          </a:p>
        </p:txBody>
      </p:sp>
      <p:sp>
        <p:nvSpPr>
          <p:cNvPr id="189" name="Google Shape;189;p36"/>
          <p:cNvSpPr txBox="1"/>
          <p:nvPr>
            <p:ph idx="4294967295" type="body"/>
          </p:nvPr>
        </p:nvSpPr>
        <p:spPr>
          <a:xfrm>
            <a:off x="3300944" y="2144852"/>
            <a:ext cx="2511900" cy="199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US">
                <a:solidFill>
                  <a:srgbClr val="E9EDEE"/>
                </a:solidFill>
              </a:rPr>
              <a:t>Most “best practices” are discovered through outages, drift, and painful rewrites instead of repeatable patterns.</a:t>
            </a:r>
            <a:endParaRPr>
              <a:solidFill>
                <a:srgbClr val="E9EDEE"/>
              </a:solidFill>
            </a:endParaRPr>
          </a:p>
        </p:txBody>
      </p:sp>
      <p:sp>
        <p:nvSpPr>
          <p:cNvPr id="190" name="Google Shape;190;p36"/>
          <p:cNvSpPr txBox="1"/>
          <p:nvPr>
            <p:ph idx="4294967295" type="subTitle"/>
          </p:nvPr>
        </p:nvSpPr>
        <p:spPr>
          <a:xfrm>
            <a:off x="6012250" y="1319400"/>
            <a:ext cx="2935200" cy="7500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US" sz="1900">
                <a:solidFill>
                  <a:schemeClr val="lt1"/>
                </a:solidFill>
              </a:rPr>
              <a:t>No shared blueprint for what ‘good’ looks like</a:t>
            </a:r>
            <a:endParaRPr b="1" sz="1900">
              <a:solidFill>
                <a:schemeClr val="lt1"/>
              </a:solidFill>
            </a:endParaRPr>
          </a:p>
        </p:txBody>
      </p:sp>
      <p:sp>
        <p:nvSpPr>
          <p:cNvPr id="191" name="Google Shape;191;p36"/>
          <p:cNvSpPr txBox="1"/>
          <p:nvPr>
            <p:ph idx="4294967295" type="body"/>
          </p:nvPr>
        </p:nvSpPr>
        <p:spPr>
          <a:xfrm>
            <a:off x="6034200" y="2144850"/>
            <a:ext cx="2646600" cy="20979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US">
                <a:solidFill>
                  <a:srgbClr val="E9EDEE"/>
                </a:solidFill>
              </a:rPr>
              <a:t>Without a common map, it’s hard to assess maturity, compare architectures, or even agree on what problem to solve first.</a:t>
            </a:r>
            <a:endParaRPr>
              <a:solidFill>
                <a:srgbClr val="E9EDEE"/>
              </a:solidFill>
            </a:endParaRPr>
          </a:p>
        </p:txBody>
      </p:sp>
      <p:sp>
        <p:nvSpPr>
          <p:cNvPr id="192" name="Google Shape;192;p36"/>
          <p:cNvSpPr txBox="1"/>
          <p:nvPr>
            <p:ph idx="4294967295" type="subTitle"/>
          </p:nvPr>
        </p:nvSpPr>
        <p:spPr>
          <a:xfrm>
            <a:off x="3290525" y="1319400"/>
            <a:ext cx="2440800" cy="5403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US" sz="1900">
                <a:solidFill>
                  <a:schemeClr val="lt1"/>
                </a:solidFill>
              </a:rPr>
              <a:t>Learn the hard way</a:t>
            </a:r>
            <a:endParaRPr b="1" sz="1900">
              <a:solidFill>
                <a:schemeClr val="lt1"/>
              </a:solidFill>
            </a:endParaRPr>
          </a:p>
        </p:txBody>
      </p:sp>
      <p:pic>
        <p:nvPicPr>
          <p:cNvPr id="193" name="Google Shape;193;p36"/>
          <p:cNvPicPr preferRelativeResize="0"/>
          <p:nvPr/>
        </p:nvPicPr>
        <p:blipFill>
          <a:blip r:embed="rId4">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048" name="Shape 1048"/>
        <p:cNvGrpSpPr/>
        <p:nvPr/>
      </p:nvGrpSpPr>
      <p:grpSpPr>
        <a:xfrm>
          <a:off x="0" y="0"/>
          <a:ext cx="0" cy="0"/>
          <a:chOff x="0" y="0"/>
          <a:chExt cx="0" cy="0"/>
        </a:xfrm>
      </p:grpSpPr>
      <p:sp>
        <p:nvSpPr>
          <p:cNvPr id="1049" name="Google Shape;1049;p90"/>
          <p:cNvSpPr/>
          <p:nvPr/>
        </p:nvSpPr>
        <p:spPr>
          <a:xfrm>
            <a:off x="0" y="0"/>
            <a:ext cx="9144000" cy="7314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90"/>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Observability Sources</a:t>
            </a:r>
            <a:endParaRPr b="0" i="0" sz="2400" u="none" cap="none" strike="noStrike">
              <a:solidFill>
                <a:schemeClr val="dk1"/>
              </a:solidFill>
              <a:latin typeface="Calibri"/>
              <a:ea typeface="Calibri"/>
              <a:cs typeface="Calibri"/>
              <a:sym typeface="Calibri"/>
            </a:endParaRPr>
          </a:p>
        </p:txBody>
      </p:sp>
      <p:sp>
        <p:nvSpPr>
          <p:cNvPr id="1051" name="Google Shape;1051;p90"/>
          <p:cNvSpPr/>
          <p:nvPr/>
        </p:nvSpPr>
        <p:spPr>
          <a:xfrm>
            <a:off x="548640" y="118872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90"/>
          <p:cNvSpPr/>
          <p:nvPr/>
        </p:nvSpPr>
        <p:spPr>
          <a:xfrm>
            <a:off x="548640" y="118872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Logs</a:t>
            </a:r>
            <a:endParaRPr b="0" i="0" sz="1600" u="none" cap="none" strike="noStrike">
              <a:solidFill>
                <a:schemeClr val="dk1"/>
              </a:solidFill>
              <a:latin typeface="Calibri"/>
              <a:ea typeface="Calibri"/>
              <a:cs typeface="Calibri"/>
              <a:sym typeface="Calibri"/>
            </a:endParaRPr>
          </a:p>
        </p:txBody>
      </p:sp>
      <p:sp>
        <p:nvSpPr>
          <p:cNvPr id="1053" name="Google Shape;1053;p90"/>
          <p:cNvSpPr/>
          <p:nvPr/>
        </p:nvSpPr>
        <p:spPr>
          <a:xfrm>
            <a:off x="2651760" y="118872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90"/>
          <p:cNvSpPr/>
          <p:nvPr/>
        </p:nvSpPr>
        <p:spPr>
          <a:xfrm>
            <a:off x="2651760" y="118872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Metrics</a:t>
            </a:r>
            <a:endParaRPr b="0" i="0" sz="1600" u="none" cap="none" strike="noStrike">
              <a:solidFill>
                <a:schemeClr val="dk1"/>
              </a:solidFill>
              <a:latin typeface="Calibri"/>
              <a:ea typeface="Calibri"/>
              <a:cs typeface="Calibri"/>
              <a:sym typeface="Calibri"/>
            </a:endParaRPr>
          </a:p>
        </p:txBody>
      </p:sp>
      <p:sp>
        <p:nvSpPr>
          <p:cNvPr id="1055" name="Google Shape;1055;p90"/>
          <p:cNvSpPr/>
          <p:nvPr/>
        </p:nvSpPr>
        <p:spPr>
          <a:xfrm>
            <a:off x="4754880" y="118872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90"/>
          <p:cNvSpPr/>
          <p:nvPr/>
        </p:nvSpPr>
        <p:spPr>
          <a:xfrm>
            <a:off x="4754880" y="118872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Traces</a:t>
            </a:r>
            <a:endParaRPr b="0" i="0" sz="1600" u="none" cap="none" strike="noStrike">
              <a:solidFill>
                <a:schemeClr val="dk1"/>
              </a:solidFill>
              <a:latin typeface="Calibri"/>
              <a:ea typeface="Calibri"/>
              <a:cs typeface="Calibri"/>
              <a:sym typeface="Calibri"/>
            </a:endParaRPr>
          </a:p>
        </p:txBody>
      </p:sp>
      <p:sp>
        <p:nvSpPr>
          <p:cNvPr id="1057" name="Google Shape;1057;p90"/>
          <p:cNvSpPr/>
          <p:nvPr/>
        </p:nvSpPr>
        <p:spPr>
          <a:xfrm>
            <a:off x="6858000" y="118872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90"/>
          <p:cNvSpPr/>
          <p:nvPr/>
        </p:nvSpPr>
        <p:spPr>
          <a:xfrm>
            <a:off x="6858000" y="118872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Flows</a:t>
            </a:r>
            <a:endParaRPr b="0" i="0" sz="1600" u="none" cap="none" strike="noStrike">
              <a:solidFill>
                <a:schemeClr val="dk1"/>
              </a:solidFill>
              <a:latin typeface="Calibri"/>
              <a:ea typeface="Calibri"/>
              <a:cs typeface="Calibri"/>
              <a:sym typeface="Calibri"/>
            </a:endParaRPr>
          </a:p>
        </p:txBody>
      </p:sp>
      <p:sp>
        <p:nvSpPr>
          <p:cNvPr id="1059" name="Google Shape;1059;p90"/>
          <p:cNvSpPr/>
          <p:nvPr/>
        </p:nvSpPr>
        <p:spPr>
          <a:xfrm>
            <a:off x="548640" y="237744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90"/>
          <p:cNvSpPr/>
          <p:nvPr/>
        </p:nvSpPr>
        <p:spPr>
          <a:xfrm>
            <a:off x="548640" y="237744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Packet</a:t>
            </a:r>
            <a:endParaRPr b="0" i="0" sz="16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Captures</a:t>
            </a:r>
            <a:endParaRPr b="0" i="0" sz="1600" u="none" cap="none" strike="noStrike">
              <a:solidFill>
                <a:schemeClr val="dk1"/>
              </a:solidFill>
              <a:latin typeface="Calibri"/>
              <a:ea typeface="Calibri"/>
              <a:cs typeface="Calibri"/>
              <a:sym typeface="Calibri"/>
            </a:endParaRPr>
          </a:p>
        </p:txBody>
      </p:sp>
      <p:sp>
        <p:nvSpPr>
          <p:cNvPr id="1061" name="Google Shape;1061;p90"/>
          <p:cNvSpPr/>
          <p:nvPr/>
        </p:nvSpPr>
        <p:spPr>
          <a:xfrm>
            <a:off x="2651760" y="237744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90"/>
          <p:cNvSpPr/>
          <p:nvPr/>
        </p:nvSpPr>
        <p:spPr>
          <a:xfrm>
            <a:off x="2651760" y="237744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State</a:t>
            </a:r>
            <a:endParaRPr b="0" i="0" sz="1600" u="none" cap="none" strike="noStrike">
              <a:solidFill>
                <a:schemeClr val="dk1"/>
              </a:solidFill>
              <a:latin typeface="Calibri"/>
              <a:ea typeface="Calibri"/>
              <a:cs typeface="Calibri"/>
              <a:sym typeface="Calibri"/>
            </a:endParaRPr>
          </a:p>
        </p:txBody>
      </p:sp>
      <p:sp>
        <p:nvSpPr>
          <p:cNvPr id="1063" name="Google Shape;1063;p90"/>
          <p:cNvSpPr/>
          <p:nvPr/>
        </p:nvSpPr>
        <p:spPr>
          <a:xfrm>
            <a:off x="4754880" y="237744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90"/>
          <p:cNvSpPr/>
          <p:nvPr/>
        </p:nvSpPr>
        <p:spPr>
          <a:xfrm>
            <a:off x="4754880" y="237744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Config</a:t>
            </a:r>
            <a:endParaRPr b="0" i="0" sz="1600" u="none" cap="none" strike="noStrike">
              <a:solidFill>
                <a:schemeClr val="dk1"/>
              </a:solidFill>
              <a:latin typeface="Calibri"/>
              <a:ea typeface="Calibri"/>
              <a:cs typeface="Calibri"/>
              <a:sym typeface="Calibri"/>
            </a:endParaRPr>
          </a:p>
        </p:txBody>
      </p:sp>
      <p:sp>
        <p:nvSpPr>
          <p:cNvPr id="1065" name="Google Shape;1065;p90"/>
          <p:cNvSpPr/>
          <p:nvPr/>
        </p:nvSpPr>
        <p:spPr>
          <a:xfrm>
            <a:off x="6858000" y="2377440"/>
            <a:ext cx="1828800" cy="914400"/>
          </a:xfrm>
          <a:prstGeom prst="roundRect">
            <a:avLst>
              <a:gd fmla="val 10000" name="adj"/>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90"/>
          <p:cNvSpPr/>
          <p:nvPr/>
        </p:nvSpPr>
        <p:spPr>
          <a:xfrm>
            <a:off x="6858000" y="2377440"/>
            <a:ext cx="18288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Probes</a:t>
            </a:r>
            <a:endParaRPr b="0" i="0" sz="1600" u="none" cap="none" strike="noStrike">
              <a:solidFill>
                <a:schemeClr val="dk1"/>
              </a:solidFill>
              <a:latin typeface="Calibri"/>
              <a:ea typeface="Calibri"/>
              <a:cs typeface="Calibri"/>
              <a:sym typeface="Calibri"/>
            </a:endParaRPr>
          </a:p>
        </p:txBody>
      </p:sp>
      <p:pic>
        <p:nvPicPr>
          <p:cNvPr id="1067" name="Google Shape;1067;p90"/>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072" name="Shape 1072"/>
        <p:cNvGrpSpPr/>
        <p:nvPr/>
      </p:nvGrpSpPr>
      <p:grpSpPr>
        <a:xfrm>
          <a:off x="0" y="0"/>
          <a:ext cx="0" cy="0"/>
          <a:chOff x="0" y="0"/>
          <a:chExt cx="0" cy="0"/>
        </a:xfrm>
      </p:grpSpPr>
      <p:sp>
        <p:nvSpPr>
          <p:cNvPr id="1073" name="Google Shape;1073;p91"/>
          <p:cNvSpPr/>
          <p:nvPr/>
        </p:nvSpPr>
        <p:spPr>
          <a:xfrm>
            <a:off x="0" y="0"/>
            <a:ext cx="9144000" cy="7314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91"/>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Observability Stack: some questions to ask</a:t>
            </a:r>
            <a:endParaRPr b="0" i="0" sz="2400" u="none" cap="none" strike="noStrike">
              <a:solidFill>
                <a:schemeClr val="dk1"/>
              </a:solidFill>
              <a:latin typeface="Calibri"/>
              <a:ea typeface="Calibri"/>
              <a:cs typeface="Calibri"/>
              <a:sym typeface="Calibri"/>
            </a:endParaRPr>
          </a:p>
        </p:txBody>
      </p:sp>
      <p:sp>
        <p:nvSpPr>
          <p:cNvPr id="1075" name="Google Shape;1075;p91"/>
          <p:cNvSpPr/>
          <p:nvPr/>
        </p:nvSpPr>
        <p:spPr>
          <a:xfrm>
            <a:off x="2286000" y="1005840"/>
            <a:ext cx="3657600" cy="457200"/>
          </a:xfrm>
          <a:prstGeom prst="roundRect">
            <a:avLst>
              <a:gd fmla="val 16000" name="adj"/>
            </a:avLst>
          </a:prstGeom>
          <a:solidFill>
            <a:srgbClr val="222222"/>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91"/>
          <p:cNvSpPr/>
          <p:nvPr/>
        </p:nvSpPr>
        <p:spPr>
          <a:xfrm>
            <a:off x="2286000" y="100584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100"/>
              <a:buFont typeface="Arial"/>
              <a:buNone/>
            </a:pPr>
            <a:r>
              <a:rPr b="0" i="0" lang="en-US" sz="1100" u="none" cap="none" strike="noStrike">
                <a:solidFill>
                  <a:srgbClr val="F8FAFC"/>
                </a:solidFill>
                <a:latin typeface="Arial"/>
                <a:ea typeface="Arial"/>
                <a:cs typeface="Arial"/>
                <a:sym typeface="Arial"/>
              </a:rPr>
              <a:t>Query  |  Event  |  Insights logic</a:t>
            </a:r>
            <a:endParaRPr b="0" i="0" sz="1100" u="none" cap="none" strike="noStrike">
              <a:solidFill>
                <a:schemeClr val="dk1"/>
              </a:solidFill>
              <a:latin typeface="Calibri"/>
              <a:ea typeface="Calibri"/>
              <a:cs typeface="Calibri"/>
              <a:sym typeface="Calibri"/>
            </a:endParaRPr>
          </a:p>
        </p:txBody>
      </p:sp>
      <p:sp>
        <p:nvSpPr>
          <p:cNvPr id="1077" name="Google Shape;1077;p91"/>
          <p:cNvSpPr/>
          <p:nvPr/>
        </p:nvSpPr>
        <p:spPr>
          <a:xfrm>
            <a:off x="2286000" y="1554480"/>
            <a:ext cx="3657600" cy="457200"/>
          </a:xfrm>
          <a:prstGeom prst="roundRect">
            <a:avLst>
              <a:gd fmla="val 16000" name="adj"/>
            </a:avLst>
          </a:prstGeom>
          <a:solidFill>
            <a:srgbClr val="222222"/>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91"/>
          <p:cNvSpPr/>
          <p:nvPr/>
        </p:nvSpPr>
        <p:spPr>
          <a:xfrm>
            <a:off x="2286000" y="155448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100"/>
              <a:buFont typeface="Arial"/>
              <a:buNone/>
            </a:pPr>
            <a:r>
              <a:rPr b="0" i="0" lang="en-US" sz="1100" u="none" cap="none" strike="noStrike">
                <a:solidFill>
                  <a:srgbClr val="F8FAFC"/>
                </a:solidFill>
                <a:latin typeface="Arial"/>
                <a:ea typeface="Arial"/>
                <a:cs typeface="Arial"/>
                <a:sym typeface="Arial"/>
              </a:rPr>
              <a:t>Storage</a:t>
            </a:r>
            <a:endParaRPr b="0" i="0" sz="1100" u="none" cap="none" strike="noStrike">
              <a:solidFill>
                <a:schemeClr val="dk1"/>
              </a:solidFill>
              <a:latin typeface="Calibri"/>
              <a:ea typeface="Calibri"/>
              <a:cs typeface="Calibri"/>
              <a:sym typeface="Calibri"/>
            </a:endParaRPr>
          </a:p>
        </p:txBody>
      </p:sp>
      <p:sp>
        <p:nvSpPr>
          <p:cNvPr id="1079" name="Google Shape;1079;p91"/>
          <p:cNvSpPr/>
          <p:nvPr/>
        </p:nvSpPr>
        <p:spPr>
          <a:xfrm>
            <a:off x="6217920" y="1508760"/>
            <a:ext cx="2743200" cy="548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Which Data retention Policy?</a:t>
            </a:r>
            <a:endParaRPr b="0" i="0" sz="1000" u="none" cap="none" strike="noStrike">
              <a:solidFill>
                <a:schemeClr val="dk1"/>
              </a:solidFill>
              <a:latin typeface="Calibri"/>
              <a:ea typeface="Calibri"/>
              <a:cs typeface="Calibri"/>
              <a:sym typeface="Calibri"/>
            </a:endParaRPr>
          </a:p>
        </p:txBody>
      </p:sp>
      <p:sp>
        <p:nvSpPr>
          <p:cNvPr id="1080" name="Google Shape;1080;p91"/>
          <p:cNvSpPr/>
          <p:nvPr/>
        </p:nvSpPr>
        <p:spPr>
          <a:xfrm>
            <a:off x="2286000" y="2103120"/>
            <a:ext cx="3657600" cy="457200"/>
          </a:xfrm>
          <a:prstGeom prst="roundRect">
            <a:avLst>
              <a:gd fmla="val 16000" name="adj"/>
            </a:avLst>
          </a:prstGeom>
          <a:solidFill>
            <a:srgbClr val="222222"/>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91"/>
          <p:cNvSpPr/>
          <p:nvPr/>
        </p:nvSpPr>
        <p:spPr>
          <a:xfrm>
            <a:off x="2286000" y="210312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100"/>
              <a:buFont typeface="Arial"/>
              <a:buNone/>
            </a:pPr>
            <a:r>
              <a:rPr b="0" i="0" lang="en-US" sz="1100" u="none" cap="none" strike="noStrike">
                <a:solidFill>
                  <a:srgbClr val="F8FAFC"/>
                </a:solidFill>
                <a:latin typeface="Arial"/>
                <a:ea typeface="Arial"/>
                <a:cs typeface="Arial"/>
                <a:sym typeface="Arial"/>
              </a:rPr>
              <a:t>Enrichment</a:t>
            </a:r>
            <a:endParaRPr b="0" i="0" sz="1100" u="none" cap="none" strike="noStrike">
              <a:solidFill>
                <a:schemeClr val="dk1"/>
              </a:solidFill>
              <a:latin typeface="Calibri"/>
              <a:ea typeface="Calibri"/>
              <a:cs typeface="Calibri"/>
              <a:sym typeface="Calibri"/>
            </a:endParaRPr>
          </a:p>
        </p:txBody>
      </p:sp>
      <p:sp>
        <p:nvSpPr>
          <p:cNvPr id="1082" name="Google Shape;1082;p91"/>
          <p:cNvSpPr/>
          <p:nvPr/>
        </p:nvSpPr>
        <p:spPr>
          <a:xfrm>
            <a:off x="6217920" y="2057400"/>
            <a:ext cx="2743200" cy="548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Provide Context to the data</a:t>
            </a:r>
            <a:endParaRPr b="0" i="0" sz="1000" u="none" cap="none" strike="noStrike">
              <a:solidFill>
                <a:schemeClr val="dk1"/>
              </a:solidFill>
              <a:latin typeface="Calibri"/>
              <a:ea typeface="Calibri"/>
              <a:cs typeface="Calibri"/>
              <a:sym typeface="Calibri"/>
            </a:endParaRPr>
          </a:p>
        </p:txBody>
      </p:sp>
      <p:sp>
        <p:nvSpPr>
          <p:cNvPr id="1083" name="Google Shape;1083;p91"/>
          <p:cNvSpPr/>
          <p:nvPr/>
        </p:nvSpPr>
        <p:spPr>
          <a:xfrm>
            <a:off x="2286000" y="2651760"/>
            <a:ext cx="3657600" cy="457200"/>
          </a:xfrm>
          <a:prstGeom prst="roundRect">
            <a:avLst>
              <a:gd fmla="val 16000" name="adj"/>
            </a:avLst>
          </a:prstGeom>
          <a:solidFill>
            <a:srgbClr val="222222"/>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91"/>
          <p:cNvSpPr/>
          <p:nvPr/>
        </p:nvSpPr>
        <p:spPr>
          <a:xfrm>
            <a:off x="2286000" y="265176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100"/>
              <a:buFont typeface="Arial"/>
              <a:buNone/>
            </a:pPr>
            <a:r>
              <a:rPr b="0" i="0" lang="en-US" sz="1100" u="none" cap="none" strike="noStrike">
                <a:solidFill>
                  <a:srgbClr val="F8FAFC"/>
                </a:solidFill>
                <a:latin typeface="Arial"/>
                <a:ea typeface="Arial"/>
                <a:cs typeface="Arial"/>
                <a:sym typeface="Arial"/>
              </a:rPr>
              <a:t>Normalization</a:t>
            </a:r>
            <a:endParaRPr b="0" i="0" sz="1100" u="none" cap="none" strike="noStrike">
              <a:solidFill>
                <a:schemeClr val="dk1"/>
              </a:solidFill>
              <a:latin typeface="Calibri"/>
              <a:ea typeface="Calibri"/>
              <a:cs typeface="Calibri"/>
              <a:sym typeface="Calibri"/>
            </a:endParaRPr>
          </a:p>
        </p:txBody>
      </p:sp>
      <p:sp>
        <p:nvSpPr>
          <p:cNvPr id="1085" name="Google Shape;1085;p91"/>
          <p:cNvSpPr/>
          <p:nvPr/>
        </p:nvSpPr>
        <p:spPr>
          <a:xfrm>
            <a:off x="6217920" y="2606040"/>
            <a:ext cx="2743200" cy="548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Make the data vendor neutral (Optional)</a:t>
            </a:r>
            <a:endParaRPr b="0" i="0" sz="1000" u="none" cap="none" strike="noStrike">
              <a:solidFill>
                <a:schemeClr val="dk1"/>
              </a:solidFill>
              <a:latin typeface="Calibri"/>
              <a:ea typeface="Calibri"/>
              <a:cs typeface="Calibri"/>
              <a:sym typeface="Calibri"/>
            </a:endParaRPr>
          </a:p>
        </p:txBody>
      </p:sp>
      <p:sp>
        <p:nvSpPr>
          <p:cNvPr id="1086" name="Google Shape;1086;p91"/>
          <p:cNvSpPr/>
          <p:nvPr/>
        </p:nvSpPr>
        <p:spPr>
          <a:xfrm>
            <a:off x="2286000" y="3200400"/>
            <a:ext cx="3657600" cy="457200"/>
          </a:xfrm>
          <a:prstGeom prst="roundRect">
            <a:avLst>
              <a:gd fmla="val 16000" name="adj"/>
            </a:avLst>
          </a:prstGeom>
          <a:solidFill>
            <a:srgbClr val="222222"/>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91"/>
          <p:cNvSpPr/>
          <p:nvPr/>
        </p:nvSpPr>
        <p:spPr>
          <a:xfrm>
            <a:off x="2286000" y="320040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100"/>
              <a:buFont typeface="Arial"/>
              <a:buNone/>
            </a:pPr>
            <a:r>
              <a:rPr b="0" i="0" lang="en-US" sz="1100" u="none" cap="none" strike="noStrike">
                <a:solidFill>
                  <a:srgbClr val="F8FAFC"/>
                </a:solidFill>
                <a:latin typeface="Arial"/>
                <a:ea typeface="Arial"/>
                <a:cs typeface="Arial"/>
                <a:sym typeface="Arial"/>
              </a:rPr>
              <a:t>Collector</a:t>
            </a:r>
            <a:endParaRPr b="0" i="0" sz="1100" u="none" cap="none" strike="noStrike">
              <a:solidFill>
                <a:schemeClr val="dk1"/>
              </a:solidFill>
              <a:latin typeface="Calibri"/>
              <a:ea typeface="Calibri"/>
              <a:cs typeface="Calibri"/>
              <a:sym typeface="Calibri"/>
            </a:endParaRPr>
          </a:p>
        </p:txBody>
      </p:sp>
      <p:sp>
        <p:nvSpPr>
          <p:cNvPr id="1088" name="Google Shape;1088;p91"/>
          <p:cNvSpPr/>
          <p:nvPr/>
        </p:nvSpPr>
        <p:spPr>
          <a:xfrm>
            <a:off x="6217920" y="3154680"/>
            <a:ext cx="2743200" cy="548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What to collect?</a:t>
            </a:r>
            <a:endParaRPr b="0" i="0" sz="1000" u="none" cap="none" strike="noStrike">
              <a:solidFill>
                <a:schemeClr val="dk1"/>
              </a:solidFill>
              <a:latin typeface="Calibri"/>
              <a:ea typeface="Calibri"/>
              <a:cs typeface="Calibri"/>
              <a:sym typeface="Calibri"/>
            </a:endParaRPr>
          </a:p>
        </p:txBody>
      </p:sp>
      <p:sp>
        <p:nvSpPr>
          <p:cNvPr id="1089" name="Google Shape;1089;p91"/>
          <p:cNvSpPr/>
          <p:nvPr/>
        </p:nvSpPr>
        <p:spPr>
          <a:xfrm>
            <a:off x="2286000" y="3749040"/>
            <a:ext cx="3657600" cy="457200"/>
          </a:xfrm>
          <a:prstGeom prst="roundRect">
            <a:avLst>
              <a:gd fmla="val 16000" name="adj"/>
            </a:avLst>
          </a:prstGeom>
          <a:solidFill>
            <a:srgbClr val="333333"/>
          </a:solidFill>
          <a:ln cap="flat" cmpd="sng" w="12700">
            <a:solidFill>
              <a:srgbClr val="00E6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91"/>
          <p:cNvSpPr/>
          <p:nvPr/>
        </p:nvSpPr>
        <p:spPr>
          <a:xfrm>
            <a:off x="2286000" y="374904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100"/>
              <a:buFont typeface="Arial"/>
              <a:buNone/>
            </a:pPr>
            <a:r>
              <a:rPr b="0" i="0" lang="en-US" sz="1100" u="none" cap="none" strike="noStrike">
                <a:solidFill>
                  <a:srgbClr val="F8FAFC"/>
                </a:solidFill>
                <a:latin typeface="Arial"/>
                <a:ea typeface="Arial"/>
                <a:cs typeface="Arial"/>
                <a:sym typeface="Arial"/>
              </a:rPr>
              <a:t>Network infrastructure</a:t>
            </a:r>
            <a:endParaRPr b="0" i="0" sz="1100" u="none" cap="none" strike="noStrike">
              <a:solidFill>
                <a:schemeClr val="dk1"/>
              </a:solidFill>
              <a:latin typeface="Calibri"/>
              <a:ea typeface="Calibri"/>
              <a:cs typeface="Calibri"/>
              <a:sym typeface="Calibri"/>
            </a:endParaRPr>
          </a:p>
        </p:txBody>
      </p:sp>
      <p:sp>
        <p:nvSpPr>
          <p:cNvPr id="1091" name="Google Shape;1091;p91"/>
          <p:cNvSpPr/>
          <p:nvPr/>
        </p:nvSpPr>
        <p:spPr>
          <a:xfrm>
            <a:off x="182880" y="3017520"/>
            <a:ext cx="2011800" cy="7314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94A3B8"/>
              </a:buClr>
              <a:buSzPts val="900"/>
              <a:buFont typeface="Arial"/>
              <a:buNone/>
            </a:pPr>
            <a:r>
              <a:rPr b="0" i="0" lang="en-US" sz="900" u="none" cap="none" strike="noStrike">
                <a:solidFill>
                  <a:srgbClr val="94A3B8"/>
                </a:solidFill>
                <a:latin typeface="Arial"/>
                <a:ea typeface="Arial"/>
                <a:cs typeface="Arial"/>
                <a:sym typeface="Arial"/>
              </a:rPr>
              <a:t>- Push, Pull or both?</a:t>
            </a:r>
            <a:endParaRPr b="0" i="0" sz="9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94A3B8"/>
              </a:buClr>
              <a:buSzPts val="900"/>
              <a:buFont typeface="Arial"/>
              <a:buNone/>
            </a:pPr>
            <a:r>
              <a:rPr b="0" i="0" lang="en-US" sz="900" u="none" cap="none" strike="noStrike">
                <a:solidFill>
                  <a:srgbClr val="94A3B8"/>
                </a:solidFill>
                <a:latin typeface="Arial"/>
                <a:ea typeface="Arial"/>
                <a:cs typeface="Arial"/>
                <a:sym typeface="Arial"/>
              </a:rPr>
              <a:t>- Which protocol to use and what is</a:t>
            </a:r>
            <a:endParaRPr b="0" i="0" sz="9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94A3B8"/>
              </a:buClr>
              <a:buSzPts val="900"/>
              <a:buFont typeface="Arial"/>
              <a:buNone/>
            </a:pPr>
            <a:r>
              <a:rPr b="0" i="0" lang="en-US" sz="900" u="none" cap="none" strike="noStrike">
                <a:solidFill>
                  <a:srgbClr val="94A3B8"/>
                </a:solidFill>
                <a:latin typeface="Arial"/>
                <a:ea typeface="Arial"/>
                <a:cs typeface="Arial"/>
                <a:sym typeface="Arial"/>
              </a:rPr>
              <a:t>  supported by the vendor?</a:t>
            </a:r>
            <a:endParaRPr b="0" i="0" sz="900" u="none" cap="none" strike="noStrike">
              <a:solidFill>
                <a:schemeClr val="dk1"/>
              </a:solidFill>
              <a:latin typeface="Calibri"/>
              <a:ea typeface="Calibri"/>
              <a:cs typeface="Calibri"/>
              <a:sym typeface="Calibri"/>
            </a:endParaRPr>
          </a:p>
        </p:txBody>
      </p:sp>
      <p:pic>
        <p:nvPicPr>
          <p:cNvPr id="1092" name="Google Shape;1092;p91"/>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097" name="Shape 1097"/>
        <p:cNvGrpSpPr/>
        <p:nvPr/>
      </p:nvGrpSpPr>
      <p:grpSpPr>
        <a:xfrm>
          <a:off x="0" y="0"/>
          <a:ext cx="0" cy="0"/>
          <a:chOff x="0" y="0"/>
          <a:chExt cx="0" cy="0"/>
        </a:xfrm>
      </p:grpSpPr>
      <p:sp>
        <p:nvSpPr>
          <p:cNvPr id="1098" name="Google Shape;1098;p92"/>
          <p:cNvSpPr/>
          <p:nvPr/>
        </p:nvSpPr>
        <p:spPr>
          <a:xfrm>
            <a:off x="0" y="0"/>
            <a:ext cx="9144000" cy="7314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92"/>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Observability - Requirements</a:t>
            </a:r>
            <a:endParaRPr b="0" i="0" sz="2400" u="none" cap="none" strike="noStrike">
              <a:solidFill>
                <a:schemeClr val="dk1"/>
              </a:solidFill>
              <a:latin typeface="Calibri"/>
              <a:ea typeface="Calibri"/>
              <a:cs typeface="Calibri"/>
              <a:sym typeface="Calibri"/>
            </a:endParaRPr>
          </a:p>
        </p:txBody>
      </p:sp>
      <p:sp>
        <p:nvSpPr>
          <p:cNvPr id="1100" name="Google Shape;1100;p92"/>
          <p:cNvSpPr/>
          <p:nvPr/>
        </p:nvSpPr>
        <p:spPr>
          <a:xfrm>
            <a:off x="365760" y="1005840"/>
            <a:ext cx="3931800" cy="777300"/>
          </a:xfrm>
          <a:prstGeom prst="roundRect">
            <a:avLst>
              <a:gd fmla="val 11765" name="adj"/>
            </a:avLst>
          </a:prstGeom>
          <a:solidFill>
            <a:srgbClr val="1A23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92"/>
          <p:cNvSpPr/>
          <p:nvPr/>
        </p:nvSpPr>
        <p:spPr>
          <a:xfrm>
            <a:off x="502920" y="105156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MUST support historical data persistence</a:t>
            </a:r>
            <a:endParaRPr b="0" i="0" sz="1200" u="none" cap="none" strike="noStrike">
              <a:solidFill>
                <a:schemeClr val="dk1"/>
              </a:solidFill>
              <a:latin typeface="Calibri"/>
              <a:ea typeface="Calibri"/>
              <a:cs typeface="Calibri"/>
              <a:sym typeface="Calibri"/>
            </a:endParaRPr>
          </a:p>
        </p:txBody>
      </p:sp>
      <p:sp>
        <p:nvSpPr>
          <p:cNvPr id="1102" name="Google Shape;1102;p92"/>
          <p:cNvSpPr/>
          <p:nvPr/>
        </p:nvSpPr>
        <p:spPr>
          <a:xfrm>
            <a:off x="4663440" y="100584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92"/>
          <p:cNvSpPr/>
          <p:nvPr/>
        </p:nvSpPr>
        <p:spPr>
          <a:xfrm>
            <a:off x="4800600" y="105156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SHOULD automatically generate events when discrepancies are detected</a:t>
            </a:r>
            <a:endParaRPr b="0" i="0" sz="1200" u="none" cap="none" strike="noStrike">
              <a:solidFill>
                <a:schemeClr val="dk1"/>
              </a:solidFill>
              <a:latin typeface="Calibri"/>
              <a:ea typeface="Calibri"/>
              <a:cs typeface="Calibri"/>
              <a:sym typeface="Calibri"/>
            </a:endParaRPr>
          </a:p>
        </p:txBody>
      </p:sp>
      <p:sp>
        <p:nvSpPr>
          <p:cNvPr id="1104" name="Google Shape;1104;p92"/>
          <p:cNvSpPr/>
          <p:nvPr/>
        </p:nvSpPr>
        <p:spPr>
          <a:xfrm>
            <a:off x="365760" y="1965960"/>
            <a:ext cx="3931800" cy="777300"/>
          </a:xfrm>
          <a:prstGeom prst="roundRect">
            <a:avLst>
              <a:gd fmla="val 11765" name="adj"/>
            </a:avLst>
          </a:prstGeom>
          <a:solidFill>
            <a:srgbClr val="1A23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92"/>
          <p:cNvSpPr/>
          <p:nvPr/>
        </p:nvSpPr>
        <p:spPr>
          <a:xfrm>
            <a:off x="502920" y="201168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MUST offer programmatic access to this data</a:t>
            </a:r>
            <a:endParaRPr b="0" i="0" sz="1200" u="none" cap="none" strike="noStrike">
              <a:solidFill>
                <a:schemeClr val="dk1"/>
              </a:solidFill>
              <a:latin typeface="Calibri"/>
              <a:ea typeface="Calibri"/>
              <a:cs typeface="Calibri"/>
              <a:sym typeface="Calibri"/>
            </a:endParaRPr>
          </a:p>
        </p:txBody>
      </p:sp>
      <p:sp>
        <p:nvSpPr>
          <p:cNvPr id="1106" name="Google Shape;1106;p92"/>
          <p:cNvSpPr/>
          <p:nvPr/>
        </p:nvSpPr>
        <p:spPr>
          <a:xfrm>
            <a:off x="4663440" y="196596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92"/>
          <p:cNvSpPr/>
          <p:nvPr/>
        </p:nvSpPr>
        <p:spPr>
          <a:xfrm>
            <a:off x="4800600" y="201168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data SHOULD be normalized into vendor agnostic data model</a:t>
            </a:r>
            <a:endParaRPr b="0" i="0" sz="1200" u="none" cap="none" strike="noStrike">
              <a:solidFill>
                <a:schemeClr val="dk1"/>
              </a:solidFill>
              <a:latin typeface="Calibri"/>
              <a:ea typeface="Calibri"/>
              <a:cs typeface="Calibri"/>
              <a:sym typeface="Calibri"/>
            </a:endParaRPr>
          </a:p>
        </p:txBody>
      </p:sp>
      <p:sp>
        <p:nvSpPr>
          <p:cNvPr id="1108" name="Google Shape;1108;p92"/>
          <p:cNvSpPr/>
          <p:nvPr/>
        </p:nvSpPr>
        <p:spPr>
          <a:xfrm>
            <a:off x="365760" y="292608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92"/>
          <p:cNvSpPr/>
          <p:nvPr/>
        </p:nvSpPr>
        <p:spPr>
          <a:xfrm>
            <a:off x="502920" y="297180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SHOULD offer a capable query language to extract the data.</a:t>
            </a:r>
            <a:endParaRPr b="0" i="0" sz="1200" u="none" cap="none" strike="noStrike">
              <a:solidFill>
                <a:schemeClr val="dk1"/>
              </a:solidFill>
              <a:latin typeface="Calibri"/>
              <a:ea typeface="Calibri"/>
              <a:cs typeface="Calibri"/>
              <a:sym typeface="Calibri"/>
            </a:endParaRPr>
          </a:p>
        </p:txBody>
      </p:sp>
      <p:sp>
        <p:nvSpPr>
          <p:cNvPr id="1110" name="Google Shape;1110;p92"/>
          <p:cNvSpPr/>
          <p:nvPr/>
        </p:nvSpPr>
        <p:spPr>
          <a:xfrm>
            <a:off x="4663440" y="2926080"/>
            <a:ext cx="3931800" cy="777300"/>
          </a:xfrm>
          <a:prstGeom prst="roundRect">
            <a:avLst>
              <a:gd fmla="val 11765" name="adj"/>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92"/>
          <p:cNvSpPr/>
          <p:nvPr/>
        </p:nvSpPr>
        <p:spPr>
          <a:xfrm>
            <a:off x="4800600" y="297180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events MAY be processed by humans or connected to the Orchestration</a:t>
            </a:r>
            <a:endParaRPr b="0" i="0" sz="1200" u="none" cap="none" strike="noStrike">
              <a:solidFill>
                <a:schemeClr val="dk1"/>
              </a:solidFill>
              <a:latin typeface="Calibri"/>
              <a:ea typeface="Calibri"/>
              <a:cs typeface="Calibri"/>
              <a:sym typeface="Calibri"/>
            </a:endParaRPr>
          </a:p>
        </p:txBody>
      </p:sp>
      <p:sp>
        <p:nvSpPr>
          <p:cNvPr id="1112" name="Google Shape;1112;p92"/>
          <p:cNvSpPr/>
          <p:nvPr/>
        </p:nvSpPr>
        <p:spPr>
          <a:xfrm>
            <a:off x="365760" y="388620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92"/>
          <p:cNvSpPr/>
          <p:nvPr/>
        </p:nvSpPr>
        <p:spPr>
          <a:xfrm>
            <a:off x="502920" y="393192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SHOULD expose relevant insights into the current network state</a:t>
            </a:r>
            <a:endParaRPr b="0" i="0" sz="1200" u="none" cap="none" strike="noStrike">
              <a:solidFill>
                <a:schemeClr val="dk1"/>
              </a:solidFill>
              <a:latin typeface="Calibri"/>
              <a:ea typeface="Calibri"/>
              <a:cs typeface="Calibri"/>
              <a:sym typeface="Calibri"/>
            </a:endParaRPr>
          </a:p>
        </p:txBody>
      </p:sp>
      <p:sp>
        <p:nvSpPr>
          <p:cNvPr id="1114" name="Google Shape;1114;p92"/>
          <p:cNvSpPr/>
          <p:nvPr/>
        </p:nvSpPr>
        <p:spPr>
          <a:xfrm>
            <a:off x="4663440" y="3886200"/>
            <a:ext cx="3931800" cy="777300"/>
          </a:xfrm>
          <a:prstGeom prst="roundRect">
            <a:avLst>
              <a:gd fmla="val 11765" name="adj"/>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92"/>
          <p:cNvSpPr/>
          <p:nvPr/>
        </p:nvSpPr>
        <p:spPr>
          <a:xfrm>
            <a:off x="4800600" y="393192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MAY be enriched with contextual information from the intended state</a:t>
            </a:r>
            <a:endParaRPr b="0" i="0" sz="1200" u="none" cap="none" strike="noStrike">
              <a:solidFill>
                <a:schemeClr val="dk1"/>
              </a:solidFill>
              <a:latin typeface="Calibri"/>
              <a:ea typeface="Calibri"/>
              <a:cs typeface="Calibri"/>
              <a:sym typeface="Calibri"/>
            </a:endParaRPr>
          </a:p>
        </p:txBody>
      </p:sp>
      <p:pic>
        <p:nvPicPr>
          <p:cNvPr id="1116" name="Google Shape;1116;p92"/>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121" name="Shape 1121"/>
        <p:cNvGrpSpPr/>
        <p:nvPr/>
      </p:nvGrpSpPr>
      <p:grpSpPr>
        <a:xfrm>
          <a:off x="0" y="0"/>
          <a:ext cx="0" cy="0"/>
          <a:chOff x="0" y="0"/>
          <a:chExt cx="0" cy="0"/>
        </a:xfrm>
      </p:grpSpPr>
      <p:sp>
        <p:nvSpPr>
          <p:cNvPr id="1122" name="Google Shape;1122;p93"/>
          <p:cNvSpPr/>
          <p:nvPr/>
        </p:nvSpPr>
        <p:spPr>
          <a:xfrm>
            <a:off x="0" y="0"/>
            <a:ext cx="9144000" cy="731400"/>
          </a:xfrm>
          <a:prstGeom prst="rect">
            <a:avLst/>
          </a:prstGeom>
          <a:solidFill>
            <a:srgbClr val="00E6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93"/>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Collector - Requirements</a:t>
            </a:r>
            <a:endParaRPr b="0" i="0" sz="2400" u="none" cap="none" strike="noStrike">
              <a:solidFill>
                <a:schemeClr val="dk1"/>
              </a:solidFill>
              <a:latin typeface="Calibri"/>
              <a:ea typeface="Calibri"/>
              <a:cs typeface="Calibri"/>
              <a:sym typeface="Calibri"/>
            </a:endParaRPr>
          </a:p>
        </p:txBody>
      </p:sp>
      <p:sp>
        <p:nvSpPr>
          <p:cNvPr id="1124" name="Google Shape;1124;p93"/>
          <p:cNvSpPr/>
          <p:nvPr/>
        </p:nvSpPr>
        <p:spPr>
          <a:xfrm>
            <a:off x="365760" y="1005840"/>
            <a:ext cx="3931800" cy="777300"/>
          </a:xfrm>
          <a:prstGeom prst="roundRect">
            <a:avLst>
              <a:gd fmla="val 11765" name="adj"/>
            </a:avLst>
          </a:prstGeom>
          <a:solidFill>
            <a:srgbClr val="1A23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93"/>
          <p:cNvSpPr/>
          <p:nvPr/>
        </p:nvSpPr>
        <p:spPr>
          <a:xfrm>
            <a:off x="502920" y="105156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MUST includes capabilities for retrieving live data from the network using read interfaces (push, pull)</a:t>
            </a:r>
            <a:endParaRPr b="0" i="0" sz="1200" u="none" cap="none" strike="noStrike">
              <a:solidFill>
                <a:schemeClr val="dk1"/>
              </a:solidFill>
              <a:latin typeface="Calibri"/>
              <a:ea typeface="Calibri"/>
              <a:cs typeface="Calibri"/>
              <a:sym typeface="Calibri"/>
            </a:endParaRPr>
          </a:p>
        </p:txBody>
      </p:sp>
      <p:pic>
        <p:nvPicPr>
          <p:cNvPr id="1126" name="Google Shape;1126;p93"/>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131" name="Shape 1131"/>
        <p:cNvGrpSpPr/>
        <p:nvPr/>
      </p:nvGrpSpPr>
      <p:grpSpPr>
        <a:xfrm>
          <a:off x="0" y="0"/>
          <a:ext cx="0" cy="0"/>
          <a:chOff x="0" y="0"/>
          <a:chExt cx="0" cy="0"/>
        </a:xfrm>
      </p:grpSpPr>
      <p:sp>
        <p:nvSpPr>
          <p:cNvPr id="1132" name="Google Shape;1132;p94"/>
          <p:cNvSpPr/>
          <p:nvPr/>
        </p:nvSpPr>
        <p:spPr>
          <a:xfrm>
            <a:off x="0" y="0"/>
            <a:ext cx="9144000" cy="549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94"/>
          <p:cNvSpPr/>
          <p:nvPr/>
        </p:nvSpPr>
        <p:spPr>
          <a:xfrm>
            <a:off x="457200" y="914400"/>
            <a:ext cx="3657600" cy="3200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4800"/>
              <a:buFont typeface="Arial"/>
              <a:buNone/>
            </a:pPr>
            <a:r>
              <a:rPr b="1" i="0" lang="en-US" sz="4500" u="none" cap="none" strike="noStrike">
                <a:solidFill>
                  <a:srgbClr val="00D4FF"/>
                </a:solidFill>
                <a:latin typeface="Arial"/>
                <a:ea typeface="Arial"/>
                <a:cs typeface="Arial"/>
                <a:sym typeface="Arial"/>
              </a:rPr>
              <a:t>Orchestrator</a:t>
            </a:r>
            <a:endParaRPr b="0" i="0" sz="4500" u="none" cap="none" strike="noStrike">
              <a:solidFill>
                <a:schemeClr val="dk1"/>
              </a:solidFill>
              <a:latin typeface="Calibri"/>
              <a:ea typeface="Calibri"/>
              <a:cs typeface="Calibri"/>
              <a:sym typeface="Calibri"/>
            </a:endParaRPr>
          </a:p>
        </p:txBody>
      </p:sp>
      <p:pic>
        <p:nvPicPr>
          <p:cNvPr id="1134" name="Google Shape;1134;p94"/>
          <p:cNvPicPr preferRelativeResize="0"/>
          <p:nvPr/>
        </p:nvPicPr>
        <p:blipFill>
          <a:blip r:embed="rId3">
            <a:alphaModFix/>
          </a:blip>
          <a:stretch>
            <a:fillRect/>
          </a:stretch>
        </p:blipFill>
        <p:spPr>
          <a:xfrm>
            <a:off x="5062425" y="997738"/>
            <a:ext cx="3033725" cy="30337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139" name="Shape 1139"/>
        <p:cNvGrpSpPr/>
        <p:nvPr/>
      </p:nvGrpSpPr>
      <p:grpSpPr>
        <a:xfrm>
          <a:off x="0" y="0"/>
          <a:ext cx="0" cy="0"/>
          <a:chOff x="0" y="0"/>
          <a:chExt cx="0" cy="0"/>
        </a:xfrm>
      </p:grpSpPr>
      <p:sp>
        <p:nvSpPr>
          <p:cNvPr id="1140" name="Google Shape;1140;p95"/>
          <p:cNvSpPr/>
          <p:nvPr/>
        </p:nvSpPr>
        <p:spPr>
          <a:xfrm>
            <a:off x="0" y="0"/>
            <a:ext cx="9144000" cy="549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95"/>
          <p:cNvSpPr/>
          <p:nvPr/>
        </p:nvSpPr>
        <p:spPr>
          <a:xfrm>
            <a:off x="457200" y="1371600"/>
            <a:ext cx="3474600" cy="228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D4FF"/>
              </a:buClr>
              <a:buSzPts val="4400"/>
              <a:buFont typeface="Arial"/>
              <a:buNone/>
            </a:pPr>
            <a:r>
              <a:rPr b="1" i="0" lang="en-US" sz="4100" u="none" cap="none" strike="noStrike">
                <a:solidFill>
                  <a:srgbClr val="00D4FF"/>
                </a:solidFill>
                <a:latin typeface="Arial"/>
                <a:ea typeface="Arial"/>
                <a:cs typeface="Arial"/>
                <a:sym typeface="Arial"/>
              </a:rPr>
              <a:t>Orchestrator</a:t>
            </a:r>
            <a:endParaRPr b="0" i="0" sz="4100" u="none" cap="none" strike="noStrike">
              <a:solidFill>
                <a:schemeClr val="dk1"/>
              </a:solidFill>
              <a:latin typeface="Calibri"/>
              <a:ea typeface="Calibri"/>
              <a:cs typeface="Calibri"/>
              <a:sym typeface="Calibri"/>
            </a:endParaRPr>
          </a:p>
        </p:txBody>
      </p:sp>
      <p:sp>
        <p:nvSpPr>
          <p:cNvPr id="1142" name="Google Shape;1142;p95"/>
          <p:cNvSpPr/>
          <p:nvPr/>
        </p:nvSpPr>
        <p:spPr>
          <a:xfrm>
            <a:off x="4389120" y="1097280"/>
            <a:ext cx="4389000" cy="27432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2000"/>
              <a:buFont typeface="Arial"/>
              <a:buNone/>
            </a:pPr>
            <a:r>
              <a:rPr b="0" i="1" lang="en-US" sz="2000" u="none" cap="none" strike="noStrike">
                <a:solidFill>
                  <a:srgbClr val="94A3B8"/>
                </a:solidFill>
                <a:latin typeface="Arial"/>
                <a:ea typeface="Arial"/>
                <a:cs typeface="Arial"/>
                <a:sym typeface="Arial"/>
              </a:rPr>
              <a:t>Coordinates activities across various building blocks</a:t>
            </a:r>
            <a:endParaRPr b="0" i="0" sz="2000" u="none" cap="none" strike="noStrike">
              <a:solidFill>
                <a:schemeClr val="dk1"/>
              </a:solidFill>
              <a:latin typeface="Calibri"/>
              <a:ea typeface="Calibri"/>
              <a:cs typeface="Calibri"/>
              <a:sym typeface="Calibri"/>
            </a:endParaRPr>
          </a:p>
        </p:txBody>
      </p:sp>
      <p:pic>
        <p:nvPicPr>
          <p:cNvPr descr="/sessions/friendly-gallant-shannon/mnt/NAF Automation Framework/Icons/naf-project-icon-512.png" id="1143" name="Google Shape;1143;p95"/>
          <p:cNvPicPr preferRelativeResize="0"/>
          <p:nvPr/>
        </p:nvPicPr>
        <p:blipFill rotWithShape="1">
          <a:blip r:embed="rId3">
            <a:alphaModFix/>
          </a:blip>
          <a:srcRect b="0" l="0" r="0" t="0"/>
          <a:stretch/>
        </p:blipFill>
        <p:spPr>
          <a:xfrm>
            <a:off x="8229600" y="4206240"/>
            <a:ext cx="640081" cy="64008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148" name="Shape 1148"/>
        <p:cNvGrpSpPr/>
        <p:nvPr/>
      </p:nvGrpSpPr>
      <p:grpSpPr>
        <a:xfrm>
          <a:off x="0" y="0"/>
          <a:ext cx="0" cy="0"/>
          <a:chOff x="0" y="0"/>
          <a:chExt cx="0" cy="0"/>
        </a:xfrm>
      </p:grpSpPr>
      <p:sp>
        <p:nvSpPr>
          <p:cNvPr id="1149" name="Google Shape;1149;p96"/>
          <p:cNvSpPr/>
          <p:nvPr/>
        </p:nvSpPr>
        <p:spPr>
          <a:xfrm>
            <a:off x="0" y="0"/>
            <a:ext cx="9144000" cy="7314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96"/>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Event Driven Control Loop: Sense - Logic (Reason) - Act</a:t>
            </a:r>
            <a:endParaRPr b="0" i="0" sz="2400" u="none" cap="none" strike="noStrike">
              <a:solidFill>
                <a:schemeClr val="dk1"/>
              </a:solidFill>
              <a:latin typeface="Calibri"/>
              <a:ea typeface="Calibri"/>
              <a:cs typeface="Calibri"/>
              <a:sym typeface="Calibri"/>
            </a:endParaRPr>
          </a:p>
        </p:txBody>
      </p:sp>
      <p:sp>
        <p:nvSpPr>
          <p:cNvPr id="1151" name="Google Shape;1151;p96"/>
          <p:cNvSpPr/>
          <p:nvPr/>
        </p:nvSpPr>
        <p:spPr>
          <a:xfrm>
            <a:off x="1828800" y="2011680"/>
            <a:ext cx="1828800" cy="731400"/>
          </a:xfrm>
          <a:prstGeom prst="roundRect">
            <a:avLst>
              <a:gd fmla="val 12500" name="adj"/>
            </a:avLst>
          </a:prstGeom>
          <a:solidFill>
            <a:srgbClr val="7E57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96"/>
          <p:cNvSpPr/>
          <p:nvPr/>
        </p:nvSpPr>
        <p:spPr>
          <a:xfrm>
            <a:off x="1828800" y="2011680"/>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600"/>
              <a:buFont typeface="Arial"/>
              <a:buNone/>
            </a:pPr>
            <a:r>
              <a:rPr b="1" i="0" lang="en-US" sz="1600" u="none" cap="none" strike="noStrike">
                <a:solidFill>
                  <a:srgbClr val="F8FAFC"/>
                </a:solidFill>
                <a:latin typeface="Arial"/>
                <a:ea typeface="Arial"/>
                <a:cs typeface="Arial"/>
                <a:sym typeface="Arial"/>
              </a:rPr>
              <a:t>Sense</a:t>
            </a:r>
            <a:endParaRPr b="0" i="0" sz="1600" u="none" cap="none" strike="noStrike">
              <a:solidFill>
                <a:schemeClr val="dk1"/>
              </a:solidFill>
              <a:latin typeface="Calibri"/>
              <a:ea typeface="Calibri"/>
              <a:cs typeface="Calibri"/>
              <a:sym typeface="Calibri"/>
            </a:endParaRPr>
          </a:p>
        </p:txBody>
      </p:sp>
      <p:sp>
        <p:nvSpPr>
          <p:cNvPr id="1153" name="Google Shape;1153;p96"/>
          <p:cNvSpPr/>
          <p:nvPr/>
        </p:nvSpPr>
        <p:spPr>
          <a:xfrm>
            <a:off x="3657600" y="2011680"/>
            <a:ext cx="4572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2400"/>
              <a:buFont typeface="Calibri"/>
              <a:buNone/>
            </a:pPr>
            <a:r>
              <a:rPr b="0" i="0" lang="en-US" sz="2400" u="none" cap="none" strike="noStrike">
                <a:solidFill>
                  <a:srgbClr val="94A3B8"/>
                </a:solidFill>
                <a:latin typeface="Calibri"/>
                <a:ea typeface="Calibri"/>
                <a:cs typeface="Calibri"/>
                <a:sym typeface="Calibri"/>
              </a:rPr>
              <a:t>→</a:t>
            </a:r>
            <a:endParaRPr b="0" i="0" sz="2400" u="none" cap="none" strike="noStrike">
              <a:solidFill>
                <a:schemeClr val="dk1"/>
              </a:solidFill>
              <a:latin typeface="Calibri"/>
              <a:ea typeface="Calibri"/>
              <a:cs typeface="Calibri"/>
              <a:sym typeface="Calibri"/>
            </a:endParaRPr>
          </a:p>
        </p:txBody>
      </p:sp>
      <p:sp>
        <p:nvSpPr>
          <p:cNvPr id="1154" name="Google Shape;1154;p96"/>
          <p:cNvSpPr/>
          <p:nvPr/>
        </p:nvSpPr>
        <p:spPr>
          <a:xfrm>
            <a:off x="4114800" y="2011680"/>
            <a:ext cx="1828800" cy="731400"/>
          </a:xfrm>
          <a:prstGeom prst="roundRect">
            <a:avLst>
              <a:gd fmla="val 12500" name="adj"/>
            </a:avLst>
          </a:prstGeom>
          <a:solidFill>
            <a:srgbClr val="5E35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96"/>
          <p:cNvSpPr/>
          <p:nvPr/>
        </p:nvSpPr>
        <p:spPr>
          <a:xfrm>
            <a:off x="4114800" y="2011680"/>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600"/>
              <a:buFont typeface="Arial"/>
              <a:buNone/>
            </a:pPr>
            <a:r>
              <a:rPr b="1" i="0" lang="en-US" sz="1600" u="none" cap="none" strike="noStrike">
                <a:solidFill>
                  <a:srgbClr val="F8FAFC"/>
                </a:solidFill>
                <a:latin typeface="Arial"/>
                <a:ea typeface="Arial"/>
                <a:cs typeface="Arial"/>
                <a:sym typeface="Arial"/>
              </a:rPr>
              <a:t>Logic</a:t>
            </a:r>
            <a:endParaRPr b="0" i="0" sz="1600" u="none" cap="none" strike="noStrike">
              <a:solidFill>
                <a:schemeClr val="dk1"/>
              </a:solidFill>
              <a:latin typeface="Calibri"/>
              <a:ea typeface="Calibri"/>
              <a:cs typeface="Calibri"/>
              <a:sym typeface="Calibri"/>
            </a:endParaRPr>
          </a:p>
        </p:txBody>
      </p:sp>
      <p:sp>
        <p:nvSpPr>
          <p:cNvPr id="1156" name="Google Shape;1156;p96"/>
          <p:cNvSpPr/>
          <p:nvPr/>
        </p:nvSpPr>
        <p:spPr>
          <a:xfrm>
            <a:off x="5943600" y="2011680"/>
            <a:ext cx="4572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2400"/>
              <a:buFont typeface="Calibri"/>
              <a:buNone/>
            </a:pPr>
            <a:r>
              <a:rPr b="0" i="0" lang="en-US" sz="2400" u="none" cap="none" strike="noStrike">
                <a:solidFill>
                  <a:srgbClr val="94A3B8"/>
                </a:solidFill>
                <a:latin typeface="Calibri"/>
                <a:ea typeface="Calibri"/>
                <a:cs typeface="Calibri"/>
                <a:sym typeface="Calibri"/>
              </a:rPr>
              <a:t>→</a:t>
            </a:r>
            <a:endParaRPr b="0" i="0" sz="2400" u="none" cap="none" strike="noStrike">
              <a:solidFill>
                <a:schemeClr val="dk1"/>
              </a:solidFill>
              <a:latin typeface="Calibri"/>
              <a:ea typeface="Calibri"/>
              <a:cs typeface="Calibri"/>
              <a:sym typeface="Calibri"/>
            </a:endParaRPr>
          </a:p>
        </p:txBody>
      </p:sp>
      <p:sp>
        <p:nvSpPr>
          <p:cNvPr id="1157" name="Google Shape;1157;p96"/>
          <p:cNvSpPr/>
          <p:nvPr/>
        </p:nvSpPr>
        <p:spPr>
          <a:xfrm>
            <a:off x="6400800" y="2011680"/>
            <a:ext cx="1828800" cy="731400"/>
          </a:xfrm>
          <a:prstGeom prst="roundRect">
            <a:avLst>
              <a:gd fmla="val 12500" name="adj"/>
            </a:avLst>
          </a:prstGeom>
          <a:solidFill>
            <a:srgbClr val="452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96"/>
          <p:cNvSpPr/>
          <p:nvPr/>
        </p:nvSpPr>
        <p:spPr>
          <a:xfrm>
            <a:off x="6400800" y="2011680"/>
            <a:ext cx="18288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600"/>
              <a:buFont typeface="Arial"/>
              <a:buNone/>
            </a:pPr>
            <a:r>
              <a:rPr b="1" i="0" lang="en-US" sz="1600" u="none" cap="none" strike="noStrike">
                <a:solidFill>
                  <a:srgbClr val="F8FAFC"/>
                </a:solidFill>
                <a:latin typeface="Arial"/>
                <a:ea typeface="Arial"/>
                <a:cs typeface="Arial"/>
                <a:sym typeface="Arial"/>
              </a:rPr>
              <a:t>Act</a:t>
            </a:r>
            <a:endParaRPr b="0" i="0" sz="1600" u="none" cap="none" strike="noStrike">
              <a:solidFill>
                <a:schemeClr val="dk1"/>
              </a:solidFill>
              <a:latin typeface="Calibri"/>
              <a:ea typeface="Calibri"/>
              <a:cs typeface="Calibri"/>
              <a:sym typeface="Calibri"/>
            </a:endParaRPr>
          </a:p>
        </p:txBody>
      </p:sp>
      <p:sp>
        <p:nvSpPr>
          <p:cNvPr id="1159" name="Google Shape;1159;p96"/>
          <p:cNvSpPr/>
          <p:nvPr/>
        </p:nvSpPr>
        <p:spPr>
          <a:xfrm>
            <a:off x="4114800" y="3017520"/>
            <a:ext cx="1828800" cy="548700"/>
          </a:xfrm>
          <a:prstGeom prst="roundRect">
            <a:avLst>
              <a:gd fmla="val 16667" name="adj"/>
            </a:avLst>
          </a:prstGeom>
          <a:solidFill>
            <a:srgbClr val="311B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96"/>
          <p:cNvSpPr/>
          <p:nvPr/>
        </p:nvSpPr>
        <p:spPr>
          <a:xfrm>
            <a:off x="4114800" y="3017520"/>
            <a:ext cx="18288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300"/>
              <a:buFont typeface="Arial"/>
              <a:buNone/>
            </a:pPr>
            <a:r>
              <a:rPr b="0" i="0" lang="en-US" sz="1300" u="none" cap="none" strike="noStrike">
                <a:solidFill>
                  <a:srgbClr val="F8FAFC"/>
                </a:solidFill>
                <a:latin typeface="Arial"/>
                <a:ea typeface="Arial"/>
                <a:cs typeface="Arial"/>
                <a:sym typeface="Arial"/>
              </a:rPr>
              <a:t>Runtime</a:t>
            </a:r>
            <a:endParaRPr b="0" i="0" sz="1300" u="none" cap="none" strike="noStrike">
              <a:solidFill>
                <a:schemeClr val="dk1"/>
              </a:solidFill>
              <a:latin typeface="Calibri"/>
              <a:ea typeface="Calibri"/>
              <a:cs typeface="Calibri"/>
              <a:sym typeface="Calibri"/>
            </a:endParaRPr>
          </a:p>
        </p:txBody>
      </p:sp>
      <p:sp>
        <p:nvSpPr>
          <p:cNvPr id="1161" name="Google Shape;1161;p96"/>
          <p:cNvSpPr/>
          <p:nvPr/>
        </p:nvSpPr>
        <p:spPr>
          <a:xfrm>
            <a:off x="1371600" y="3840480"/>
            <a:ext cx="64008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Sensor → Controller → System (feedback loop)</a:t>
            </a:r>
            <a:endParaRPr b="0" i="0" sz="1200" u="none" cap="none" strike="noStrike">
              <a:solidFill>
                <a:schemeClr val="dk1"/>
              </a:solidFill>
              <a:latin typeface="Calibri"/>
              <a:ea typeface="Calibri"/>
              <a:cs typeface="Calibri"/>
              <a:sym typeface="Calibri"/>
            </a:endParaRPr>
          </a:p>
        </p:txBody>
      </p:sp>
      <p:pic>
        <p:nvPicPr>
          <p:cNvPr id="1162" name="Google Shape;1162;p96"/>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167" name="Shape 1167"/>
        <p:cNvGrpSpPr/>
        <p:nvPr/>
      </p:nvGrpSpPr>
      <p:grpSpPr>
        <a:xfrm>
          <a:off x="0" y="0"/>
          <a:ext cx="0" cy="0"/>
          <a:chOff x="0" y="0"/>
          <a:chExt cx="0" cy="0"/>
        </a:xfrm>
      </p:grpSpPr>
      <p:sp>
        <p:nvSpPr>
          <p:cNvPr id="1168" name="Google Shape;1168;p97"/>
          <p:cNvSpPr/>
          <p:nvPr/>
        </p:nvSpPr>
        <p:spPr>
          <a:xfrm>
            <a:off x="0" y="0"/>
            <a:ext cx="9144000" cy="7314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97"/>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Orchestration implementation approaches</a:t>
            </a:r>
            <a:endParaRPr b="0" i="0" sz="2400" u="none" cap="none" strike="noStrike">
              <a:solidFill>
                <a:schemeClr val="dk1"/>
              </a:solidFill>
              <a:latin typeface="Calibri"/>
              <a:ea typeface="Calibri"/>
              <a:cs typeface="Calibri"/>
              <a:sym typeface="Calibri"/>
            </a:endParaRPr>
          </a:p>
        </p:txBody>
      </p:sp>
      <p:sp>
        <p:nvSpPr>
          <p:cNvPr id="1170" name="Google Shape;1170;p97"/>
          <p:cNvSpPr/>
          <p:nvPr/>
        </p:nvSpPr>
        <p:spPr>
          <a:xfrm>
            <a:off x="274320" y="1005840"/>
            <a:ext cx="20118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400"/>
              <a:buFont typeface="Arial"/>
              <a:buNone/>
            </a:pPr>
            <a:r>
              <a:rPr b="1" i="0" lang="en-US" sz="1400" u="none" cap="none" strike="noStrike">
                <a:solidFill>
                  <a:srgbClr val="F8FAFC"/>
                </a:solidFill>
                <a:latin typeface="Arial"/>
                <a:ea typeface="Arial"/>
                <a:cs typeface="Arial"/>
                <a:sym typeface="Arial"/>
              </a:rPr>
              <a:t>Monolith</a:t>
            </a:r>
            <a:endParaRPr b="0" i="0" sz="1400" u="none" cap="none" strike="noStrike">
              <a:solidFill>
                <a:schemeClr val="dk1"/>
              </a:solidFill>
              <a:latin typeface="Calibri"/>
              <a:ea typeface="Calibri"/>
              <a:cs typeface="Calibri"/>
              <a:sym typeface="Calibri"/>
            </a:endParaRPr>
          </a:p>
        </p:txBody>
      </p:sp>
      <p:sp>
        <p:nvSpPr>
          <p:cNvPr id="1171" name="Google Shape;1171;p97"/>
          <p:cNvSpPr/>
          <p:nvPr/>
        </p:nvSpPr>
        <p:spPr>
          <a:xfrm>
            <a:off x="457200" y="1554480"/>
            <a:ext cx="1645800" cy="1828800"/>
          </a:xfrm>
          <a:prstGeom prst="roundRect">
            <a:avLst>
              <a:gd fmla="val 4444" name="adj"/>
            </a:avLst>
          </a:prstGeom>
          <a:solidFill>
            <a:srgbClr val="1A1A1A"/>
          </a:solidFill>
          <a:ln cap="flat" cmpd="sng" w="12700">
            <a:solidFill>
              <a:srgbClr val="7E57C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97"/>
          <p:cNvSpPr/>
          <p:nvPr/>
        </p:nvSpPr>
        <p:spPr>
          <a:xfrm>
            <a:off x="274320" y="356616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E.g. a python program</a:t>
            </a:r>
            <a:endParaRPr b="0" i="0" sz="1000" u="none" cap="none" strike="noStrike">
              <a:solidFill>
                <a:schemeClr val="dk1"/>
              </a:solidFill>
              <a:latin typeface="Calibri"/>
              <a:ea typeface="Calibri"/>
              <a:cs typeface="Calibri"/>
              <a:sym typeface="Calibri"/>
            </a:endParaRPr>
          </a:p>
        </p:txBody>
      </p:sp>
      <p:sp>
        <p:nvSpPr>
          <p:cNvPr id="1173" name="Google Shape;1173;p97"/>
          <p:cNvSpPr/>
          <p:nvPr/>
        </p:nvSpPr>
        <p:spPr>
          <a:xfrm>
            <a:off x="2468880" y="1005840"/>
            <a:ext cx="20118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400"/>
              <a:buFont typeface="Arial"/>
              <a:buNone/>
            </a:pPr>
            <a:r>
              <a:rPr b="1" i="0" lang="en-US" sz="1400" u="none" cap="none" strike="noStrike">
                <a:solidFill>
                  <a:srgbClr val="F8FAFC"/>
                </a:solidFill>
                <a:latin typeface="Arial"/>
                <a:ea typeface="Arial"/>
                <a:cs typeface="Arial"/>
                <a:sym typeface="Arial"/>
              </a:rPr>
              <a:t>Workflow</a:t>
            </a:r>
            <a:endParaRPr b="0" i="0" sz="1400" u="none" cap="none" strike="noStrike">
              <a:solidFill>
                <a:schemeClr val="dk1"/>
              </a:solidFill>
              <a:latin typeface="Calibri"/>
              <a:ea typeface="Calibri"/>
              <a:cs typeface="Calibri"/>
              <a:sym typeface="Calibri"/>
            </a:endParaRPr>
          </a:p>
        </p:txBody>
      </p:sp>
      <p:sp>
        <p:nvSpPr>
          <p:cNvPr id="1174" name="Google Shape;1174;p97"/>
          <p:cNvSpPr/>
          <p:nvPr/>
        </p:nvSpPr>
        <p:spPr>
          <a:xfrm>
            <a:off x="2651760" y="1554480"/>
            <a:ext cx="1645800" cy="1828800"/>
          </a:xfrm>
          <a:prstGeom prst="roundRect">
            <a:avLst>
              <a:gd fmla="val 4444" name="adj"/>
            </a:avLst>
          </a:prstGeom>
          <a:solidFill>
            <a:srgbClr val="1A1A1A"/>
          </a:solidFill>
          <a:ln cap="flat" cmpd="sng" w="12700">
            <a:solidFill>
              <a:srgbClr val="7E57C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97"/>
          <p:cNvSpPr/>
          <p:nvPr/>
        </p:nvSpPr>
        <p:spPr>
          <a:xfrm>
            <a:off x="2468880" y="356616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Ansible (predefined workflow)</a:t>
            </a:r>
            <a:endParaRPr b="0" i="0" sz="1000" u="none" cap="none" strike="noStrike">
              <a:solidFill>
                <a:schemeClr val="dk1"/>
              </a:solidFill>
              <a:latin typeface="Calibri"/>
              <a:ea typeface="Calibri"/>
              <a:cs typeface="Calibri"/>
              <a:sym typeface="Calibri"/>
            </a:endParaRPr>
          </a:p>
        </p:txBody>
      </p:sp>
      <p:sp>
        <p:nvSpPr>
          <p:cNvPr id="1176" name="Google Shape;1176;p97"/>
          <p:cNvSpPr/>
          <p:nvPr/>
        </p:nvSpPr>
        <p:spPr>
          <a:xfrm>
            <a:off x="4663440" y="1005840"/>
            <a:ext cx="20118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400"/>
              <a:buFont typeface="Arial"/>
              <a:buNone/>
            </a:pPr>
            <a:r>
              <a:rPr b="1" i="0" lang="en-US" sz="1400" u="none" cap="none" strike="noStrike">
                <a:solidFill>
                  <a:srgbClr val="F8FAFC"/>
                </a:solidFill>
                <a:latin typeface="Arial"/>
                <a:ea typeface="Arial"/>
                <a:cs typeface="Arial"/>
                <a:sym typeface="Arial"/>
              </a:rPr>
              <a:t>Choreography</a:t>
            </a:r>
            <a:endParaRPr b="0" i="0" sz="1400" u="none" cap="none" strike="noStrike">
              <a:solidFill>
                <a:schemeClr val="dk1"/>
              </a:solidFill>
              <a:latin typeface="Calibri"/>
              <a:ea typeface="Calibri"/>
              <a:cs typeface="Calibri"/>
              <a:sym typeface="Calibri"/>
            </a:endParaRPr>
          </a:p>
        </p:txBody>
      </p:sp>
      <p:sp>
        <p:nvSpPr>
          <p:cNvPr id="1177" name="Google Shape;1177;p97"/>
          <p:cNvSpPr/>
          <p:nvPr/>
        </p:nvSpPr>
        <p:spPr>
          <a:xfrm>
            <a:off x="4846320" y="1554480"/>
            <a:ext cx="1645800" cy="1828800"/>
          </a:xfrm>
          <a:prstGeom prst="roundRect">
            <a:avLst>
              <a:gd fmla="val 4444" name="adj"/>
            </a:avLst>
          </a:prstGeom>
          <a:solidFill>
            <a:srgbClr val="1A1A1A"/>
          </a:solidFill>
          <a:ln cap="flat" cmpd="sng" w="12700">
            <a:solidFill>
              <a:srgbClr val="7E57C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97"/>
          <p:cNvSpPr/>
          <p:nvPr/>
        </p:nvSpPr>
        <p:spPr>
          <a:xfrm>
            <a:off x="4663440" y="356616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Event driven and distributed</a:t>
            </a:r>
            <a:endParaRPr b="0" i="0" sz="1000" u="none" cap="none" strike="noStrike">
              <a:solidFill>
                <a:schemeClr val="dk1"/>
              </a:solidFill>
              <a:latin typeface="Calibri"/>
              <a:ea typeface="Calibri"/>
              <a:cs typeface="Calibri"/>
              <a:sym typeface="Calibri"/>
            </a:endParaRPr>
          </a:p>
        </p:txBody>
      </p:sp>
      <p:sp>
        <p:nvSpPr>
          <p:cNvPr id="1179" name="Google Shape;1179;p97"/>
          <p:cNvSpPr/>
          <p:nvPr/>
        </p:nvSpPr>
        <p:spPr>
          <a:xfrm>
            <a:off x="6858000" y="1005840"/>
            <a:ext cx="20118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8FAFC"/>
              </a:buClr>
              <a:buSzPts val="1400"/>
              <a:buFont typeface="Arial"/>
              <a:buNone/>
            </a:pPr>
            <a:r>
              <a:rPr b="1" i="0" lang="en-US" sz="1400" u="none" cap="none" strike="noStrike">
                <a:solidFill>
                  <a:srgbClr val="F8FAFC"/>
                </a:solidFill>
                <a:latin typeface="Arial"/>
                <a:ea typeface="Arial"/>
                <a:cs typeface="Arial"/>
                <a:sym typeface="Arial"/>
              </a:rPr>
              <a:t>Agentic</a:t>
            </a:r>
            <a:endParaRPr b="0" i="0" sz="1400" u="none" cap="none" strike="noStrike">
              <a:solidFill>
                <a:schemeClr val="dk1"/>
              </a:solidFill>
              <a:latin typeface="Calibri"/>
              <a:ea typeface="Calibri"/>
              <a:cs typeface="Calibri"/>
              <a:sym typeface="Calibri"/>
            </a:endParaRPr>
          </a:p>
        </p:txBody>
      </p:sp>
      <p:sp>
        <p:nvSpPr>
          <p:cNvPr id="1180" name="Google Shape;1180;p97"/>
          <p:cNvSpPr/>
          <p:nvPr/>
        </p:nvSpPr>
        <p:spPr>
          <a:xfrm>
            <a:off x="7040880" y="1554480"/>
            <a:ext cx="1645800" cy="1828800"/>
          </a:xfrm>
          <a:prstGeom prst="roundRect">
            <a:avLst>
              <a:gd fmla="val 4444" name="adj"/>
            </a:avLst>
          </a:prstGeom>
          <a:solidFill>
            <a:srgbClr val="1A1A1A"/>
          </a:solidFill>
          <a:ln cap="flat" cmpd="sng" w="12700">
            <a:solidFill>
              <a:srgbClr val="7E57C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97"/>
          <p:cNvSpPr/>
          <p:nvPr/>
        </p:nvSpPr>
        <p:spPr>
          <a:xfrm>
            <a:off x="6858000" y="3566160"/>
            <a:ext cx="2011800" cy="548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94A3B8"/>
              </a:buClr>
              <a:buSzPts val="1000"/>
              <a:buFont typeface="Arial"/>
              <a:buNone/>
            </a:pPr>
            <a:r>
              <a:rPr b="0" i="0" lang="en-US" sz="1000" u="none" cap="none" strike="noStrike">
                <a:solidFill>
                  <a:srgbClr val="94A3B8"/>
                </a:solidFill>
                <a:latin typeface="Arial"/>
                <a:ea typeface="Arial"/>
                <a:cs typeface="Arial"/>
                <a:sym typeface="Arial"/>
              </a:rPr>
              <a:t>Agentic</a:t>
            </a:r>
            <a:endParaRPr b="0" i="0" sz="1000" u="none" cap="none" strike="noStrike">
              <a:solidFill>
                <a:schemeClr val="dk1"/>
              </a:solidFill>
              <a:latin typeface="Calibri"/>
              <a:ea typeface="Calibri"/>
              <a:cs typeface="Calibri"/>
              <a:sym typeface="Calibri"/>
            </a:endParaRPr>
          </a:p>
        </p:txBody>
      </p:sp>
      <p:pic>
        <p:nvPicPr>
          <p:cNvPr id="1182" name="Google Shape;1182;p97"/>
          <p:cNvPicPr preferRelativeResize="0"/>
          <p:nvPr/>
        </p:nvPicPr>
        <p:blipFill>
          <a:blip r:embed="rId3">
            <a:alphaModFix/>
          </a:blip>
          <a:stretch>
            <a:fillRect/>
          </a:stretch>
        </p:blipFill>
        <p:spPr>
          <a:xfrm>
            <a:off x="7641329" y="2272431"/>
            <a:ext cx="530621" cy="530621"/>
          </a:xfrm>
          <a:prstGeom prst="rect">
            <a:avLst/>
          </a:prstGeom>
          <a:noFill/>
          <a:ln>
            <a:noFill/>
          </a:ln>
        </p:spPr>
      </p:pic>
      <p:sp>
        <p:nvSpPr>
          <p:cNvPr id="1183" name="Google Shape;1183;p97"/>
          <p:cNvSpPr/>
          <p:nvPr/>
        </p:nvSpPr>
        <p:spPr>
          <a:xfrm>
            <a:off x="548150" y="2312291"/>
            <a:ext cx="485700" cy="366600"/>
          </a:xfrm>
          <a:prstGeom prst="hexagon">
            <a:avLst>
              <a:gd fmla="val 28852" name="adj"/>
              <a:gd fmla="val 115470" name="vf"/>
            </a:avLst>
          </a:prstGeom>
          <a:solidFill>
            <a:srgbClr val="8E7CC3"/>
          </a:solidFill>
          <a:ln cap="flat" cmpd="sng" w="3025">
            <a:solidFill>
              <a:srgbClr val="595959"/>
            </a:solidFill>
            <a:prstDash val="solid"/>
            <a:round/>
            <a:headEnd len="sm" w="sm" type="none"/>
            <a:tailEnd len="sm" w="sm" type="none"/>
          </a:ln>
        </p:spPr>
        <p:txBody>
          <a:bodyPr anchorCtr="0" anchor="ctr" bIns="77275" lIns="77275" spcFirstLastPara="1" rIns="77275" wrap="square" tIns="77275">
            <a:noAutofit/>
          </a:bodyPr>
          <a:lstStyle/>
          <a:p>
            <a:pPr indent="0" lvl="0" marL="0" marR="0" rtl="0" algn="ctr">
              <a:lnSpc>
                <a:spcPct val="100000"/>
              </a:lnSpc>
              <a:spcBef>
                <a:spcPts val="0"/>
              </a:spcBef>
              <a:spcAft>
                <a:spcPts val="0"/>
              </a:spcAft>
              <a:buNone/>
            </a:pPr>
            <a:r>
              <a:rPr lang="en-US" sz="930"/>
              <a:t>fn</a:t>
            </a:r>
            <a:endParaRPr sz="930"/>
          </a:p>
          <a:p>
            <a:pPr indent="0" lvl="0" marL="0" marR="0" rtl="0" algn="ctr">
              <a:lnSpc>
                <a:spcPct val="100000"/>
              </a:lnSpc>
              <a:spcBef>
                <a:spcPts val="0"/>
              </a:spcBef>
              <a:spcAft>
                <a:spcPts val="0"/>
              </a:spcAft>
              <a:buNone/>
            </a:pPr>
            <a:r>
              <a:rPr lang="en-US" sz="930"/>
              <a:t>2</a:t>
            </a:r>
            <a:endParaRPr sz="930"/>
          </a:p>
        </p:txBody>
      </p:sp>
      <p:sp>
        <p:nvSpPr>
          <p:cNvPr id="1184" name="Google Shape;1184;p97"/>
          <p:cNvSpPr/>
          <p:nvPr/>
        </p:nvSpPr>
        <p:spPr>
          <a:xfrm>
            <a:off x="3258005" y="2246781"/>
            <a:ext cx="442800" cy="334200"/>
          </a:xfrm>
          <a:prstGeom prst="roundRect">
            <a:avLst>
              <a:gd fmla="val 16667" name="adj"/>
            </a:avLst>
          </a:prstGeom>
          <a:solidFill>
            <a:srgbClr val="EEEEEE"/>
          </a:solidFill>
          <a:ln cap="flat" cmpd="sng" w="2750">
            <a:solidFill>
              <a:srgbClr val="595959"/>
            </a:solidFill>
            <a:prstDash val="solid"/>
            <a:round/>
            <a:headEnd len="sm" w="sm" type="none"/>
            <a:tailEnd len="sm" w="sm" type="none"/>
          </a:ln>
        </p:spPr>
        <p:txBody>
          <a:bodyPr anchorCtr="0" anchor="ctr" bIns="26400" lIns="26400" spcFirstLastPara="1" rIns="26400" wrap="square" tIns="26400">
            <a:noAutofit/>
          </a:bodyPr>
          <a:lstStyle/>
          <a:p>
            <a:pPr indent="0" lvl="0" marL="0" rtl="0" algn="ctr">
              <a:spcBef>
                <a:spcPts val="0"/>
              </a:spcBef>
              <a:spcAft>
                <a:spcPts val="0"/>
              </a:spcAft>
              <a:buNone/>
            </a:pPr>
            <a:r>
              <a:rPr lang="en-US" sz="848">
                <a:latin typeface="Calibri"/>
                <a:ea typeface="Calibri"/>
                <a:cs typeface="Calibri"/>
                <a:sym typeface="Calibri"/>
              </a:rPr>
              <a:t>graph</a:t>
            </a:r>
            <a:endParaRPr sz="848">
              <a:latin typeface="Calibri"/>
              <a:ea typeface="Calibri"/>
              <a:cs typeface="Calibri"/>
              <a:sym typeface="Calibri"/>
            </a:endParaRPr>
          </a:p>
        </p:txBody>
      </p:sp>
      <p:sp>
        <p:nvSpPr>
          <p:cNvPr id="1185" name="Google Shape;1185;p97"/>
          <p:cNvSpPr/>
          <p:nvPr/>
        </p:nvSpPr>
        <p:spPr>
          <a:xfrm>
            <a:off x="1073615" y="1846564"/>
            <a:ext cx="485700" cy="366600"/>
          </a:xfrm>
          <a:prstGeom prst="hexagon">
            <a:avLst>
              <a:gd fmla="val 28852" name="adj"/>
              <a:gd fmla="val 115470" name="vf"/>
            </a:avLst>
          </a:prstGeom>
          <a:solidFill>
            <a:srgbClr val="8E7CC3"/>
          </a:solidFill>
          <a:ln cap="flat" cmpd="sng" w="3025">
            <a:solidFill>
              <a:srgbClr val="595959"/>
            </a:solidFill>
            <a:prstDash val="solid"/>
            <a:round/>
            <a:headEnd len="sm" w="sm" type="none"/>
            <a:tailEnd len="sm" w="sm" type="none"/>
          </a:ln>
        </p:spPr>
        <p:txBody>
          <a:bodyPr anchorCtr="0" anchor="ctr" bIns="77275" lIns="77275" spcFirstLastPara="1" rIns="77275" wrap="square" tIns="77275">
            <a:noAutofit/>
          </a:bodyPr>
          <a:lstStyle/>
          <a:p>
            <a:pPr indent="0" lvl="0" marL="0" marR="0" rtl="0" algn="ctr">
              <a:lnSpc>
                <a:spcPct val="100000"/>
              </a:lnSpc>
              <a:spcBef>
                <a:spcPts val="0"/>
              </a:spcBef>
              <a:spcAft>
                <a:spcPts val="0"/>
              </a:spcAft>
              <a:buNone/>
            </a:pPr>
            <a:r>
              <a:rPr lang="en-US" sz="930"/>
              <a:t>fn</a:t>
            </a:r>
            <a:endParaRPr sz="930"/>
          </a:p>
          <a:p>
            <a:pPr indent="0" lvl="0" marL="0" marR="0" rtl="0" algn="ctr">
              <a:lnSpc>
                <a:spcPct val="100000"/>
              </a:lnSpc>
              <a:spcBef>
                <a:spcPts val="0"/>
              </a:spcBef>
              <a:spcAft>
                <a:spcPts val="0"/>
              </a:spcAft>
              <a:buNone/>
            </a:pPr>
            <a:r>
              <a:rPr lang="en-US" sz="930"/>
              <a:t>1</a:t>
            </a:r>
            <a:endParaRPr sz="930"/>
          </a:p>
        </p:txBody>
      </p:sp>
      <p:sp>
        <p:nvSpPr>
          <p:cNvPr id="1186" name="Google Shape;1186;p97"/>
          <p:cNvSpPr/>
          <p:nvPr/>
        </p:nvSpPr>
        <p:spPr>
          <a:xfrm>
            <a:off x="1559245" y="2312302"/>
            <a:ext cx="485700" cy="366600"/>
          </a:xfrm>
          <a:prstGeom prst="hexagon">
            <a:avLst>
              <a:gd fmla="val 28852" name="adj"/>
              <a:gd fmla="val 115470" name="vf"/>
            </a:avLst>
          </a:prstGeom>
          <a:solidFill>
            <a:srgbClr val="8E7CC3"/>
          </a:solidFill>
          <a:ln cap="flat" cmpd="sng" w="3025">
            <a:solidFill>
              <a:srgbClr val="595959"/>
            </a:solidFill>
            <a:prstDash val="solid"/>
            <a:round/>
            <a:headEnd len="sm" w="sm" type="none"/>
            <a:tailEnd len="sm" w="sm" type="none"/>
          </a:ln>
        </p:spPr>
        <p:txBody>
          <a:bodyPr anchorCtr="0" anchor="ctr" bIns="77275" lIns="77275" spcFirstLastPara="1" rIns="77275" wrap="square" tIns="77275">
            <a:noAutofit/>
          </a:bodyPr>
          <a:lstStyle/>
          <a:p>
            <a:pPr indent="0" lvl="0" marL="0" marR="0" rtl="0" algn="ctr">
              <a:lnSpc>
                <a:spcPct val="100000"/>
              </a:lnSpc>
              <a:spcBef>
                <a:spcPts val="0"/>
              </a:spcBef>
              <a:spcAft>
                <a:spcPts val="0"/>
              </a:spcAft>
              <a:buNone/>
            </a:pPr>
            <a:r>
              <a:rPr lang="en-US" sz="930"/>
              <a:t>fn</a:t>
            </a:r>
            <a:endParaRPr sz="930"/>
          </a:p>
          <a:p>
            <a:pPr indent="0" lvl="0" marL="0" marR="0" rtl="0" algn="ctr">
              <a:lnSpc>
                <a:spcPct val="100000"/>
              </a:lnSpc>
              <a:spcBef>
                <a:spcPts val="0"/>
              </a:spcBef>
              <a:spcAft>
                <a:spcPts val="0"/>
              </a:spcAft>
              <a:buNone/>
            </a:pPr>
            <a:r>
              <a:rPr lang="en-US" sz="930"/>
              <a:t>3</a:t>
            </a:r>
            <a:endParaRPr sz="930"/>
          </a:p>
        </p:txBody>
      </p:sp>
      <p:sp>
        <p:nvSpPr>
          <p:cNvPr id="1187" name="Google Shape;1187;p97"/>
          <p:cNvSpPr/>
          <p:nvPr/>
        </p:nvSpPr>
        <p:spPr>
          <a:xfrm>
            <a:off x="1073615" y="2724584"/>
            <a:ext cx="485700" cy="366600"/>
          </a:xfrm>
          <a:prstGeom prst="hexagon">
            <a:avLst>
              <a:gd fmla="val 28852" name="adj"/>
              <a:gd fmla="val 115470" name="vf"/>
            </a:avLst>
          </a:prstGeom>
          <a:solidFill>
            <a:srgbClr val="8E7CC3"/>
          </a:solidFill>
          <a:ln cap="flat" cmpd="sng" w="3025">
            <a:solidFill>
              <a:srgbClr val="595959"/>
            </a:solidFill>
            <a:prstDash val="solid"/>
            <a:round/>
            <a:headEnd len="sm" w="sm" type="none"/>
            <a:tailEnd len="sm" w="sm" type="none"/>
          </a:ln>
        </p:spPr>
        <p:txBody>
          <a:bodyPr anchorCtr="0" anchor="ctr" bIns="77275" lIns="77275" spcFirstLastPara="1" rIns="77275" wrap="square" tIns="77275">
            <a:noAutofit/>
          </a:bodyPr>
          <a:lstStyle/>
          <a:p>
            <a:pPr indent="0" lvl="0" marL="0" marR="0" rtl="0" algn="ctr">
              <a:lnSpc>
                <a:spcPct val="100000"/>
              </a:lnSpc>
              <a:spcBef>
                <a:spcPts val="0"/>
              </a:spcBef>
              <a:spcAft>
                <a:spcPts val="0"/>
              </a:spcAft>
              <a:buNone/>
            </a:pPr>
            <a:r>
              <a:rPr lang="en-US" sz="930"/>
              <a:t>fn</a:t>
            </a:r>
            <a:endParaRPr sz="930"/>
          </a:p>
          <a:p>
            <a:pPr indent="0" lvl="0" marL="0" marR="0" rtl="0" algn="ctr">
              <a:lnSpc>
                <a:spcPct val="100000"/>
              </a:lnSpc>
              <a:spcBef>
                <a:spcPts val="0"/>
              </a:spcBef>
              <a:spcAft>
                <a:spcPts val="0"/>
              </a:spcAft>
              <a:buNone/>
            </a:pPr>
            <a:r>
              <a:rPr lang="en-US" sz="930"/>
              <a:t>4</a:t>
            </a:r>
            <a:endParaRPr sz="930"/>
          </a:p>
        </p:txBody>
      </p:sp>
      <p:sp>
        <p:nvSpPr>
          <p:cNvPr id="1188" name="Google Shape;1188;p97"/>
          <p:cNvSpPr/>
          <p:nvPr/>
        </p:nvSpPr>
        <p:spPr>
          <a:xfrm>
            <a:off x="3205305" y="1846575"/>
            <a:ext cx="562800" cy="334200"/>
          </a:xfrm>
          <a:prstGeom prst="hexagon">
            <a:avLst>
              <a:gd fmla="val 28852" name="adj"/>
              <a:gd fmla="val 115470" name="vf"/>
            </a:avLst>
          </a:prstGeom>
          <a:solidFill>
            <a:srgbClr val="8E7CC3"/>
          </a:solidFill>
          <a:ln cap="flat" cmpd="sng" w="2750">
            <a:solidFill>
              <a:srgbClr val="595959"/>
            </a:solidFill>
            <a:prstDash val="solid"/>
            <a:round/>
            <a:headEnd len="sm" w="sm" type="none"/>
            <a:tailEnd len="sm" w="sm" type="none"/>
          </a:ln>
        </p:spPr>
        <p:txBody>
          <a:bodyPr anchorCtr="0" anchor="ctr" bIns="70450" lIns="70450" spcFirstLastPara="1" rIns="70450" wrap="square" tIns="70450">
            <a:noAutofit/>
          </a:bodyPr>
          <a:lstStyle/>
          <a:p>
            <a:pPr indent="0" lvl="0" marL="0" marR="0" rtl="0" algn="ctr">
              <a:lnSpc>
                <a:spcPct val="100000"/>
              </a:lnSpc>
              <a:spcBef>
                <a:spcPts val="0"/>
              </a:spcBef>
              <a:spcAft>
                <a:spcPts val="0"/>
              </a:spcAft>
              <a:buNone/>
            </a:pPr>
            <a:r>
              <a:rPr lang="en-US" sz="848"/>
              <a:t>task</a:t>
            </a:r>
            <a:endParaRPr sz="848"/>
          </a:p>
          <a:p>
            <a:pPr indent="0" lvl="0" marL="0" marR="0" rtl="0" algn="ctr">
              <a:lnSpc>
                <a:spcPct val="100000"/>
              </a:lnSpc>
              <a:spcBef>
                <a:spcPts val="0"/>
              </a:spcBef>
              <a:spcAft>
                <a:spcPts val="0"/>
              </a:spcAft>
              <a:buNone/>
            </a:pPr>
            <a:r>
              <a:rPr lang="en-US" sz="848"/>
              <a:t>1</a:t>
            </a:r>
            <a:endParaRPr sz="848"/>
          </a:p>
        </p:txBody>
      </p:sp>
      <p:sp>
        <p:nvSpPr>
          <p:cNvPr id="1189" name="Google Shape;1189;p97"/>
          <p:cNvSpPr/>
          <p:nvPr/>
        </p:nvSpPr>
        <p:spPr>
          <a:xfrm>
            <a:off x="2685927" y="2270245"/>
            <a:ext cx="562800" cy="334200"/>
          </a:xfrm>
          <a:prstGeom prst="hexagon">
            <a:avLst>
              <a:gd fmla="val 28852" name="adj"/>
              <a:gd fmla="val 115470" name="vf"/>
            </a:avLst>
          </a:prstGeom>
          <a:solidFill>
            <a:srgbClr val="8E7CC3"/>
          </a:solidFill>
          <a:ln cap="flat" cmpd="sng" w="2750">
            <a:solidFill>
              <a:srgbClr val="595959"/>
            </a:solidFill>
            <a:prstDash val="solid"/>
            <a:round/>
            <a:headEnd len="sm" w="sm" type="none"/>
            <a:tailEnd len="sm" w="sm" type="none"/>
          </a:ln>
        </p:spPr>
        <p:txBody>
          <a:bodyPr anchorCtr="0" anchor="ctr" bIns="70450" lIns="70450" spcFirstLastPara="1" rIns="70450" wrap="square" tIns="70450">
            <a:noAutofit/>
          </a:bodyPr>
          <a:lstStyle/>
          <a:p>
            <a:pPr indent="0" lvl="0" marL="0" marR="0" rtl="0" algn="ctr">
              <a:lnSpc>
                <a:spcPct val="100000"/>
              </a:lnSpc>
              <a:spcBef>
                <a:spcPts val="0"/>
              </a:spcBef>
              <a:spcAft>
                <a:spcPts val="0"/>
              </a:spcAft>
              <a:buNone/>
            </a:pPr>
            <a:r>
              <a:rPr lang="en-US" sz="848"/>
              <a:t>task</a:t>
            </a:r>
            <a:endParaRPr sz="848"/>
          </a:p>
          <a:p>
            <a:pPr indent="0" lvl="0" marL="0" marR="0" rtl="0" algn="ctr">
              <a:lnSpc>
                <a:spcPct val="100000"/>
              </a:lnSpc>
              <a:spcBef>
                <a:spcPts val="0"/>
              </a:spcBef>
              <a:spcAft>
                <a:spcPts val="0"/>
              </a:spcAft>
              <a:buNone/>
            </a:pPr>
            <a:r>
              <a:rPr lang="en-US" sz="848"/>
              <a:t>2</a:t>
            </a:r>
            <a:endParaRPr sz="848"/>
          </a:p>
        </p:txBody>
      </p:sp>
      <p:sp>
        <p:nvSpPr>
          <p:cNvPr id="1190" name="Google Shape;1190;p97"/>
          <p:cNvSpPr/>
          <p:nvPr/>
        </p:nvSpPr>
        <p:spPr>
          <a:xfrm>
            <a:off x="3700717" y="2272384"/>
            <a:ext cx="562800" cy="334200"/>
          </a:xfrm>
          <a:prstGeom prst="hexagon">
            <a:avLst>
              <a:gd fmla="val 28852" name="adj"/>
              <a:gd fmla="val 115470" name="vf"/>
            </a:avLst>
          </a:prstGeom>
          <a:solidFill>
            <a:srgbClr val="8E7CC3"/>
          </a:solidFill>
          <a:ln cap="flat" cmpd="sng" w="2750">
            <a:solidFill>
              <a:srgbClr val="595959"/>
            </a:solidFill>
            <a:prstDash val="solid"/>
            <a:round/>
            <a:headEnd len="sm" w="sm" type="none"/>
            <a:tailEnd len="sm" w="sm" type="none"/>
          </a:ln>
        </p:spPr>
        <p:txBody>
          <a:bodyPr anchorCtr="0" anchor="ctr" bIns="70450" lIns="70450" spcFirstLastPara="1" rIns="70450" wrap="square" tIns="70450">
            <a:noAutofit/>
          </a:bodyPr>
          <a:lstStyle/>
          <a:p>
            <a:pPr indent="0" lvl="0" marL="0" marR="0" rtl="0" algn="ctr">
              <a:lnSpc>
                <a:spcPct val="100000"/>
              </a:lnSpc>
              <a:spcBef>
                <a:spcPts val="0"/>
              </a:spcBef>
              <a:spcAft>
                <a:spcPts val="0"/>
              </a:spcAft>
              <a:buNone/>
            </a:pPr>
            <a:r>
              <a:rPr lang="en-US" sz="848"/>
              <a:t>task</a:t>
            </a:r>
            <a:endParaRPr sz="848"/>
          </a:p>
          <a:p>
            <a:pPr indent="0" lvl="0" marL="0" marR="0" rtl="0" algn="ctr">
              <a:lnSpc>
                <a:spcPct val="100000"/>
              </a:lnSpc>
              <a:spcBef>
                <a:spcPts val="0"/>
              </a:spcBef>
              <a:spcAft>
                <a:spcPts val="0"/>
              </a:spcAft>
              <a:buNone/>
            </a:pPr>
            <a:r>
              <a:rPr lang="en-US" sz="848"/>
              <a:t>3</a:t>
            </a:r>
            <a:endParaRPr sz="848"/>
          </a:p>
        </p:txBody>
      </p:sp>
      <p:sp>
        <p:nvSpPr>
          <p:cNvPr id="1191" name="Google Shape;1191;p97"/>
          <p:cNvSpPr/>
          <p:nvPr/>
        </p:nvSpPr>
        <p:spPr>
          <a:xfrm>
            <a:off x="3198023" y="2646968"/>
            <a:ext cx="562800" cy="334200"/>
          </a:xfrm>
          <a:prstGeom prst="hexagon">
            <a:avLst>
              <a:gd fmla="val 28852" name="adj"/>
              <a:gd fmla="val 115470" name="vf"/>
            </a:avLst>
          </a:prstGeom>
          <a:solidFill>
            <a:srgbClr val="8E7CC3"/>
          </a:solidFill>
          <a:ln cap="flat" cmpd="sng" w="2750">
            <a:solidFill>
              <a:srgbClr val="595959"/>
            </a:solidFill>
            <a:prstDash val="solid"/>
            <a:round/>
            <a:headEnd len="sm" w="sm" type="none"/>
            <a:tailEnd len="sm" w="sm" type="none"/>
          </a:ln>
        </p:spPr>
        <p:txBody>
          <a:bodyPr anchorCtr="0" anchor="ctr" bIns="70450" lIns="70450" spcFirstLastPara="1" rIns="70450" wrap="square" tIns="70450">
            <a:noAutofit/>
          </a:bodyPr>
          <a:lstStyle/>
          <a:p>
            <a:pPr indent="0" lvl="0" marL="0" marR="0" rtl="0" algn="ctr">
              <a:lnSpc>
                <a:spcPct val="100000"/>
              </a:lnSpc>
              <a:spcBef>
                <a:spcPts val="0"/>
              </a:spcBef>
              <a:spcAft>
                <a:spcPts val="0"/>
              </a:spcAft>
              <a:buNone/>
            </a:pPr>
            <a:r>
              <a:rPr lang="en-US" sz="848"/>
              <a:t>task</a:t>
            </a:r>
            <a:endParaRPr sz="848"/>
          </a:p>
          <a:p>
            <a:pPr indent="0" lvl="0" marL="0" marR="0" rtl="0" algn="ctr">
              <a:lnSpc>
                <a:spcPct val="100000"/>
              </a:lnSpc>
              <a:spcBef>
                <a:spcPts val="0"/>
              </a:spcBef>
              <a:spcAft>
                <a:spcPts val="0"/>
              </a:spcAft>
              <a:buNone/>
            </a:pPr>
            <a:r>
              <a:rPr lang="en-US" sz="848"/>
              <a:t>4</a:t>
            </a:r>
            <a:endParaRPr sz="848"/>
          </a:p>
        </p:txBody>
      </p:sp>
      <p:sp>
        <p:nvSpPr>
          <p:cNvPr id="1192" name="Google Shape;1192;p97"/>
          <p:cNvSpPr/>
          <p:nvPr/>
        </p:nvSpPr>
        <p:spPr>
          <a:xfrm>
            <a:off x="5428622" y="2269540"/>
            <a:ext cx="472800" cy="364800"/>
          </a:xfrm>
          <a:prstGeom prst="roundRect">
            <a:avLst>
              <a:gd fmla="val 16667" name="adj"/>
            </a:avLst>
          </a:prstGeom>
          <a:solidFill>
            <a:srgbClr val="EEEEEE"/>
          </a:solidFill>
          <a:ln cap="flat" cmpd="sng" w="2625">
            <a:solidFill>
              <a:srgbClr val="595959"/>
            </a:solidFill>
            <a:prstDash val="solid"/>
            <a:round/>
            <a:headEnd len="sm" w="sm" type="none"/>
            <a:tailEnd len="sm" w="sm" type="none"/>
          </a:ln>
        </p:spPr>
        <p:txBody>
          <a:bodyPr anchorCtr="0" anchor="ctr" bIns="25225" lIns="25225" spcFirstLastPara="1" rIns="25225" wrap="square" tIns="25225">
            <a:noAutofit/>
          </a:bodyPr>
          <a:lstStyle/>
          <a:p>
            <a:pPr indent="0" lvl="0" marL="0" rtl="0" algn="ctr">
              <a:spcBef>
                <a:spcPts val="0"/>
              </a:spcBef>
              <a:spcAft>
                <a:spcPts val="0"/>
              </a:spcAft>
              <a:buNone/>
            </a:pPr>
            <a:r>
              <a:rPr lang="en-US" sz="809">
                <a:latin typeface="Calibri"/>
                <a:ea typeface="Calibri"/>
                <a:cs typeface="Calibri"/>
                <a:sym typeface="Calibri"/>
              </a:rPr>
              <a:t>Pub</a:t>
            </a:r>
            <a:br>
              <a:rPr lang="en-US" sz="809">
                <a:latin typeface="Calibri"/>
                <a:ea typeface="Calibri"/>
                <a:cs typeface="Calibri"/>
                <a:sym typeface="Calibri"/>
              </a:rPr>
            </a:br>
            <a:r>
              <a:rPr lang="en-US" sz="809">
                <a:latin typeface="Calibri"/>
                <a:ea typeface="Calibri"/>
                <a:cs typeface="Calibri"/>
                <a:sym typeface="Calibri"/>
              </a:rPr>
              <a:t>Sub</a:t>
            </a:r>
            <a:endParaRPr sz="809">
              <a:latin typeface="Calibri"/>
              <a:ea typeface="Calibri"/>
              <a:cs typeface="Calibri"/>
              <a:sym typeface="Calibri"/>
            </a:endParaRPr>
          </a:p>
        </p:txBody>
      </p:sp>
      <p:sp>
        <p:nvSpPr>
          <p:cNvPr id="1193" name="Google Shape;1193;p97"/>
          <p:cNvSpPr/>
          <p:nvPr/>
        </p:nvSpPr>
        <p:spPr>
          <a:xfrm>
            <a:off x="5412215" y="1895725"/>
            <a:ext cx="537000" cy="319200"/>
          </a:xfrm>
          <a:prstGeom prst="hexagon">
            <a:avLst>
              <a:gd fmla="val 28852" name="adj"/>
              <a:gd fmla="val 115470" name="vf"/>
            </a:avLst>
          </a:prstGeom>
          <a:solidFill>
            <a:srgbClr val="8E7CC3"/>
          </a:solidFill>
          <a:ln cap="flat" cmpd="sng" w="2625">
            <a:solidFill>
              <a:srgbClr val="595959"/>
            </a:solidFill>
            <a:prstDash val="solid"/>
            <a:round/>
            <a:headEnd len="sm" w="sm" type="none"/>
            <a:tailEnd len="sm" w="sm" type="none"/>
          </a:ln>
        </p:spPr>
        <p:txBody>
          <a:bodyPr anchorCtr="0" anchor="ctr" bIns="67250" lIns="67250" spcFirstLastPara="1" rIns="67250" wrap="square" tIns="67250">
            <a:noAutofit/>
          </a:bodyPr>
          <a:lstStyle/>
          <a:p>
            <a:pPr indent="0" lvl="0" marL="0" marR="0" rtl="0" algn="ctr">
              <a:lnSpc>
                <a:spcPct val="100000"/>
              </a:lnSpc>
              <a:spcBef>
                <a:spcPts val="0"/>
              </a:spcBef>
              <a:spcAft>
                <a:spcPts val="0"/>
              </a:spcAft>
              <a:buNone/>
            </a:pPr>
            <a:r>
              <a:rPr lang="en-US" sz="809"/>
              <a:t>task</a:t>
            </a:r>
            <a:endParaRPr sz="809"/>
          </a:p>
          <a:p>
            <a:pPr indent="0" lvl="0" marL="0" marR="0" rtl="0" algn="ctr">
              <a:lnSpc>
                <a:spcPct val="100000"/>
              </a:lnSpc>
              <a:spcBef>
                <a:spcPts val="0"/>
              </a:spcBef>
              <a:spcAft>
                <a:spcPts val="0"/>
              </a:spcAft>
              <a:buNone/>
            </a:pPr>
            <a:r>
              <a:rPr lang="en-US" sz="809"/>
              <a:t>1</a:t>
            </a:r>
            <a:endParaRPr sz="809"/>
          </a:p>
        </p:txBody>
      </p:sp>
      <p:sp>
        <p:nvSpPr>
          <p:cNvPr id="1194" name="Google Shape;1194;p97"/>
          <p:cNvSpPr/>
          <p:nvPr/>
        </p:nvSpPr>
        <p:spPr>
          <a:xfrm>
            <a:off x="4916425" y="2300155"/>
            <a:ext cx="537000" cy="319200"/>
          </a:xfrm>
          <a:prstGeom prst="hexagon">
            <a:avLst>
              <a:gd fmla="val 28852" name="adj"/>
              <a:gd fmla="val 115470" name="vf"/>
            </a:avLst>
          </a:prstGeom>
          <a:solidFill>
            <a:srgbClr val="8E7CC3"/>
          </a:solidFill>
          <a:ln cap="flat" cmpd="sng" w="2625">
            <a:solidFill>
              <a:srgbClr val="595959"/>
            </a:solidFill>
            <a:prstDash val="solid"/>
            <a:round/>
            <a:headEnd len="sm" w="sm" type="none"/>
            <a:tailEnd len="sm" w="sm" type="none"/>
          </a:ln>
        </p:spPr>
        <p:txBody>
          <a:bodyPr anchorCtr="0" anchor="ctr" bIns="67250" lIns="67250" spcFirstLastPara="1" rIns="67250" wrap="square" tIns="67250">
            <a:noAutofit/>
          </a:bodyPr>
          <a:lstStyle/>
          <a:p>
            <a:pPr indent="0" lvl="0" marL="0" marR="0" rtl="0" algn="ctr">
              <a:lnSpc>
                <a:spcPct val="100000"/>
              </a:lnSpc>
              <a:spcBef>
                <a:spcPts val="0"/>
              </a:spcBef>
              <a:spcAft>
                <a:spcPts val="0"/>
              </a:spcAft>
              <a:buNone/>
            </a:pPr>
            <a:r>
              <a:rPr lang="en-US" sz="809"/>
              <a:t>task</a:t>
            </a:r>
            <a:endParaRPr sz="809"/>
          </a:p>
          <a:p>
            <a:pPr indent="0" lvl="0" marL="0" marR="0" rtl="0" algn="ctr">
              <a:lnSpc>
                <a:spcPct val="100000"/>
              </a:lnSpc>
              <a:spcBef>
                <a:spcPts val="0"/>
              </a:spcBef>
              <a:spcAft>
                <a:spcPts val="0"/>
              </a:spcAft>
              <a:buNone/>
            </a:pPr>
            <a:r>
              <a:rPr lang="en-US" sz="809"/>
              <a:t>2</a:t>
            </a:r>
            <a:endParaRPr sz="809"/>
          </a:p>
        </p:txBody>
      </p:sp>
      <p:sp>
        <p:nvSpPr>
          <p:cNvPr id="1195" name="Google Shape;1195;p97"/>
          <p:cNvSpPr/>
          <p:nvPr/>
        </p:nvSpPr>
        <p:spPr>
          <a:xfrm>
            <a:off x="5885128" y="2302196"/>
            <a:ext cx="537000" cy="319200"/>
          </a:xfrm>
          <a:prstGeom prst="hexagon">
            <a:avLst>
              <a:gd fmla="val 28852" name="adj"/>
              <a:gd fmla="val 115470" name="vf"/>
            </a:avLst>
          </a:prstGeom>
          <a:solidFill>
            <a:srgbClr val="8E7CC3"/>
          </a:solidFill>
          <a:ln cap="flat" cmpd="sng" w="2625">
            <a:solidFill>
              <a:srgbClr val="595959"/>
            </a:solidFill>
            <a:prstDash val="solid"/>
            <a:round/>
            <a:headEnd len="sm" w="sm" type="none"/>
            <a:tailEnd len="sm" w="sm" type="none"/>
          </a:ln>
        </p:spPr>
        <p:txBody>
          <a:bodyPr anchorCtr="0" anchor="ctr" bIns="67250" lIns="67250" spcFirstLastPara="1" rIns="67250" wrap="square" tIns="67250">
            <a:noAutofit/>
          </a:bodyPr>
          <a:lstStyle/>
          <a:p>
            <a:pPr indent="0" lvl="0" marL="0" marR="0" rtl="0" algn="ctr">
              <a:lnSpc>
                <a:spcPct val="100000"/>
              </a:lnSpc>
              <a:spcBef>
                <a:spcPts val="0"/>
              </a:spcBef>
              <a:spcAft>
                <a:spcPts val="0"/>
              </a:spcAft>
              <a:buNone/>
            </a:pPr>
            <a:r>
              <a:rPr lang="en-US" sz="809"/>
              <a:t>task</a:t>
            </a:r>
            <a:endParaRPr sz="809"/>
          </a:p>
          <a:p>
            <a:pPr indent="0" lvl="0" marL="0" marR="0" rtl="0" algn="ctr">
              <a:lnSpc>
                <a:spcPct val="100000"/>
              </a:lnSpc>
              <a:spcBef>
                <a:spcPts val="0"/>
              </a:spcBef>
              <a:spcAft>
                <a:spcPts val="0"/>
              </a:spcAft>
              <a:buNone/>
            </a:pPr>
            <a:r>
              <a:rPr lang="en-US" sz="809"/>
              <a:t>3</a:t>
            </a:r>
            <a:endParaRPr sz="809"/>
          </a:p>
        </p:txBody>
      </p:sp>
      <p:sp>
        <p:nvSpPr>
          <p:cNvPr id="1196" name="Google Shape;1196;p97"/>
          <p:cNvSpPr/>
          <p:nvPr/>
        </p:nvSpPr>
        <p:spPr>
          <a:xfrm>
            <a:off x="5405264" y="2659769"/>
            <a:ext cx="537000" cy="319200"/>
          </a:xfrm>
          <a:prstGeom prst="hexagon">
            <a:avLst>
              <a:gd fmla="val 28852" name="adj"/>
              <a:gd fmla="val 115470" name="vf"/>
            </a:avLst>
          </a:prstGeom>
          <a:solidFill>
            <a:srgbClr val="8E7CC3"/>
          </a:solidFill>
          <a:ln cap="flat" cmpd="sng" w="2625">
            <a:solidFill>
              <a:srgbClr val="595959"/>
            </a:solidFill>
            <a:prstDash val="solid"/>
            <a:round/>
            <a:headEnd len="sm" w="sm" type="none"/>
            <a:tailEnd len="sm" w="sm" type="none"/>
          </a:ln>
        </p:spPr>
        <p:txBody>
          <a:bodyPr anchorCtr="0" anchor="ctr" bIns="67250" lIns="67250" spcFirstLastPara="1" rIns="67250" wrap="square" tIns="67250">
            <a:noAutofit/>
          </a:bodyPr>
          <a:lstStyle/>
          <a:p>
            <a:pPr indent="0" lvl="0" marL="0" marR="0" rtl="0" algn="ctr">
              <a:lnSpc>
                <a:spcPct val="100000"/>
              </a:lnSpc>
              <a:spcBef>
                <a:spcPts val="0"/>
              </a:spcBef>
              <a:spcAft>
                <a:spcPts val="0"/>
              </a:spcAft>
              <a:buNone/>
            </a:pPr>
            <a:r>
              <a:rPr lang="en-US" sz="809"/>
              <a:t>task</a:t>
            </a:r>
            <a:endParaRPr sz="809"/>
          </a:p>
          <a:p>
            <a:pPr indent="0" lvl="0" marL="0" marR="0" rtl="0" algn="ctr">
              <a:lnSpc>
                <a:spcPct val="100000"/>
              </a:lnSpc>
              <a:spcBef>
                <a:spcPts val="0"/>
              </a:spcBef>
              <a:spcAft>
                <a:spcPts val="0"/>
              </a:spcAft>
              <a:buNone/>
            </a:pPr>
            <a:r>
              <a:rPr lang="en-US" sz="809"/>
              <a:t>4</a:t>
            </a:r>
            <a:endParaRPr sz="809"/>
          </a:p>
        </p:txBody>
      </p:sp>
      <p:sp>
        <p:nvSpPr>
          <p:cNvPr id="1197" name="Google Shape;1197;p97"/>
          <p:cNvSpPr/>
          <p:nvPr/>
        </p:nvSpPr>
        <p:spPr>
          <a:xfrm>
            <a:off x="7632922" y="1955550"/>
            <a:ext cx="554400" cy="329400"/>
          </a:xfrm>
          <a:prstGeom prst="hexagon">
            <a:avLst>
              <a:gd fmla="val 28852" name="adj"/>
              <a:gd fmla="val 115470" name="vf"/>
            </a:avLst>
          </a:prstGeom>
          <a:solidFill>
            <a:srgbClr val="8E7CC3"/>
          </a:solidFill>
          <a:ln cap="flat" cmpd="sng" w="2725">
            <a:solidFill>
              <a:srgbClr val="595959"/>
            </a:solidFill>
            <a:prstDash val="solid"/>
            <a:round/>
            <a:headEnd len="sm" w="sm" type="none"/>
            <a:tailEnd len="sm" w="sm" type="none"/>
          </a:ln>
        </p:spPr>
        <p:txBody>
          <a:bodyPr anchorCtr="0" anchor="ctr" bIns="69425" lIns="69425" spcFirstLastPara="1" rIns="69425" wrap="square" tIns="69425">
            <a:noAutofit/>
          </a:bodyPr>
          <a:lstStyle/>
          <a:p>
            <a:pPr indent="0" lvl="0" marL="0" marR="0" rtl="0" algn="ctr">
              <a:lnSpc>
                <a:spcPct val="100000"/>
              </a:lnSpc>
              <a:spcBef>
                <a:spcPts val="0"/>
              </a:spcBef>
              <a:spcAft>
                <a:spcPts val="0"/>
              </a:spcAft>
              <a:buNone/>
            </a:pPr>
            <a:r>
              <a:rPr lang="en-US" sz="835"/>
              <a:t>tool</a:t>
            </a:r>
            <a:endParaRPr sz="835"/>
          </a:p>
          <a:p>
            <a:pPr indent="0" lvl="0" marL="0" marR="0" rtl="0" algn="ctr">
              <a:lnSpc>
                <a:spcPct val="100000"/>
              </a:lnSpc>
              <a:spcBef>
                <a:spcPts val="0"/>
              </a:spcBef>
              <a:spcAft>
                <a:spcPts val="0"/>
              </a:spcAft>
              <a:buNone/>
            </a:pPr>
            <a:r>
              <a:rPr lang="en-US" sz="835"/>
              <a:t>1</a:t>
            </a:r>
            <a:endParaRPr sz="835"/>
          </a:p>
        </p:txBody>
      </p:sp>
      <p:sp>
        <p:nvSpPr>
          <p:cNvPr id="1198" name="Google Shape;1198;p97"/>
          <p:cNvSpPr/>
          <p:nvPr/>
        </p:nvSpPr>
        <p:spPr>
          <a:xfrm>
            <a:off x="7121125" y="2373037"/>
            <a:ext cx="554400" cy="329400"/>
          </a:xfrm>
          <a:prstGeom prst="hexagon">
            <a:avLst>
              <a:gd fmla="val 28852" name="adj"/>
              <a:gd fmla="val 115470" name="vf"/>
            </a:avLst>
          </a:prstGeom>
          <a:solidFill>
            <a:srgbClr val="8E7CC3"/>
          </a:solidFill>
          <a:ln cap="flat" cmpd="sng" w="2725">
            <a:solidFill>
              <a:srgbClr val="595959"/>
            </a:solidFill>
            <a:prstDash val="solid"/>
            <a:round/>
            <a:headEnd len="sm" w="sm" type="none"/>
            <a:tailEnd len="sm" w="sm" type="none"/>
          </a:ln>
        </p:spPr>
        <p:txBody>
          <a:bodyPr anchorCtr="0" anchor="ctr" bIns="69425" lIns="69425" spcFirstLastPara="1" rIns="69425" wrap="square" tIns="69425">
            <a:noAutofit/>
          </a:bodyPr>
          <a:lstStyle/>
          <a:p>
            <a:pPr indent="0" lvl="0" marL="0" marR="0" rtl="0" algn="ctr">
              <a:lnSpc>
                <a:spcPct val="100000"/>
              </a:lnSpc>
              <a:spcBef>
                <a:spcPts val="0"/>
              </a:spcBef>
              <a:spcAft>
                <a:spcPts val="0"/>
              </a:spcAft>
              <a:buNone/>
            </a:pPr>
            <a:r>
              <a:rPr lang="en-US" sz="835"/>
              <a:t>tool</a:t>
            </a:r>
            <a:endParaRPr sz="835"/>
          </a:p>
          <a:p>
            <a:pPr indent="0" lvl="0" marL="0" marR="0" rtl="0" algn="ctr">
              <a:lnSpc>
                <a:spcPct val="100000"/>
              </a:lnSpc>
              <a:spcBef>
                <a:spcPts val="0"/>
              </a:spcBef>
              <a:spcAft>
                <a:spcPts val="0"/>
              </a:spcAft>
              <a:buNone/>
            </a:pPr>
            <a:r>
              <a:rPr lang="en-US" sz="835"/>
              <a:t>2</a:t>
            </a:r>
            <a:endParaRPr sz="835"/>
          </a:p>
        </p:txBody>
      </p:sp>
      <p:sp>
        <p:nvSpPr>
          <p:cNvPr id="1199" name="Google Shape;1199;p97"/>
          <p:cNvSpPr/>
          <p:nvPr/>
        </p:nvSpPr>
        <p:spPr>
          <a:xfrm>
            <a:off x="8121104" y="2375144"/>
            <a:ext cx="554400" cy="329400"/>
          </a:xfrm>
          <a:prstGeom prst="hexagon">
            <a:avLst>
              <a:gd fmla="val 28852" name="adj"/>
              <a:gd fmla="val 115470" name="vf"/>
            </a:avLst>
          </a:prstGeom>
          <a:solidFill>
            <a:srgbClr val="8E7CC3"/>
          </a:solidFill>
          <a:ln cap="flat" cmpd="sng" w="2725">
            <a:solidFill>
              <a:srgbClr val="595959"/>
            </a:solidFill>
            <a:prstDash val="solid"/>
            <a:round/>
            <a:headEnd len="sm" w="sm" type="none"/>
            <a:tailEnd len="sm" w="sm" type="none"/>
          </a:ln>
        </p:spPr>
        <p:txBody>
          <a:bodyPr anchorCtr="0" anchor="ctr" bIns="69425" lIns="69425" spcFirstLastPara="1" rIns="69425" wrap="square" tIns="69425">
            <a:noAutofit/>
          </a:bodyPr>
          <a:lstStyle/>
          <a:p>
            <a:pPr indent="0" lvl="0" marL="0" marR="0" rtl="0" algn="ctr">
              <a:lnSpc>
                <a:spcPct val="100000"/>
              </a:lnSpc>
              <a:spcBef>
                <a:spcPts val="0"/>
              </a:spcBef>
              <a:spcAft>
                <a:spcPts val="0"/>
              </a:spcAft>
              <a:buNone/>
            </a:pPr>
            <a:r>
              <a:rPr lang="en-US" sz="835"/>
              <a:t>tool</a:t>
            </a:r>
            <a:endParaRPr sz="835"/>
          </a:p>
          <a:p>
            <a:pPr indent="0" lvl="0" marL="0" marR="0" rtl="0" algn="ctr">
              <a:lnSpc>
                <a:spcPct val="100000"/>
              </a:lnSpc>
              <a:spcBef>
                <a:spcPts val="0"/>
              </a:spcBef>
              <a:spcAft>
                <a:spcPts val="0"/>
              </a:spcAft>
              <a:buNone/>
            </a:pPr>
            <a:r>
              <a:rPr lang="en-US" sz="835"/>
              <a:t>3</a:t>
            </a:r>
            <a:endParaRPr sz="835"/>
          </a:p>
        </p:txBody>
      </p:sp>
      <p:sp>
        <p:nvSpPr>
          <p:cNvPr id="1200" name="Google Shape;1200;p97"/>
          <p:cNvSpPr/>
          <p:nvPr/>
        </p:nvSpPr>
        <p:spPr>
          <a:xfrm>
            <a:off x="7625747" y="2744261"/>
            <a:ext cx="554400" cy="329400"/>
          </a:xfrm>
          <a:prstGeom prst="hexagon">
            <a:avLst>
              <a:gd fmla="val 28852" name="adj"/>
              <a:gd fmla="val 115470" name="vf"/>
            </a:avLst>
          </a:prstGeom>
          <a:solidFill>
            <a:srgbClr val="8E7CC3"/>
          </a:solidFill>
          <a:ln cap="flat" cmpd="sng" w="2725">
            <a:solidFill>
              <a:srgbClr val="595959"/>
            </a:solidFill>
            <a:prstDash val="solid"/>
            <a:round/>
            <a:headEnd len="sm" w="sm" type="none"/>
            <a:tailEnd len="sm" w="sm" type="none"/>
          </a:ln>
        </p:spPr>
        <p:txBody>
          <a:bodyPr anchorCtr="0" anchor="ctr" bIns="69425" lIns="69425" spcFirstLastPara="1" rIns="69425" wrap="square" tIns="69425">
            <a:noAutofit/>
          </a:bodyPr>
          <a:lstStyle/>
          <a:p>
            <a:pPr indent="0" lvl="0" marL="0" marR="0" rtl="0" algn="ctr">
              <a:lnSpc>
                <a:spcPct val="100000"/>
              </a:lnSpc>
              <a:spcBef>
                <a:spcPts val="0"/>
              </a:spcBef>
              <a:spcAft>
                <a:spcPts val="0"/>
              </a:spcAft>
              <a:buNone/>
            </a:pPr>
            <a:r>
              <a:rPr lang="en-US" sz="835"/>
              <a:t>tool</a:t>
            </a:r>
            <a:endParaRPr sz="835"/>
          </a:p>
          <a:p>
            <a:pPr indent="0" lvl="0" marL="0" marR="0" rtl="0" algn="ctr">
              <a:lnSpc>
                <a:spcPct val="100000"/>
              </a:lnSpc>
              <a:spcBef>
                <a:spcPts val="0"/>
              </a:spcBef>
              <a:spcAft>
                <a:spcPts val="0"/>
              </a:spcAft>
              <a:buNone/>
            </a:pPr>
            <a:r>
              <a:rPr lang="en-US" sz="835"/>
              <a:t>4</a:t>
            </a:r>
            <a:endParaRPr sz="835"/>
          </a:p>
        </p:txBody>
      </p:sp>
      <p:pic>
        <p:nvPicPr>
          <p:cNvPr id="1201" name="Google Shape;1201;p97"/>
          <p:cNvPicPr preferRelativeResize="0"/>
          <p:nvPr/>
        </p:nvPicPr>
        <p:blipFill>
          <a:blip r:embed="rId4">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206" name="Shape 1206"/>
        <p:cNvGrpSpPr/>
        <p:nvPr/>
      </p:nvGrpSpPr>
      <p:grpSpPr>
        <a:xfrm>
          <a:off x="0" y="0"/>
          <a:ext cx="0" cy="0"/>
          <a:chOff x="0" y="0"/>
          <a:chExt cx="0" cy="0"/>
        </a:xfrm>
      </p:grpSpPr>
      <p:sp>
        <p:nvSpPr>
          <p:cNvPr id="1207" name="Google Shape;1207;p98"/>
          <p:cNvSpPr/>
          <p:nvPr/>
        </p:nvSpPr>
        <p:spPr>
          <a:xfrm>
            <a:off x="0" y="0"/>
            <a:ext cx="9144000" cy="7314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98"/>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Orchestration: Trust</a:t>
            </a:r>
            <a:endParaRPr b="0" i="0" sz="2400" u="none" cap="none" strike="noStrike">
              <a:solidFill>
                <a:schemeClr val="dk1"/>
              </a:solidFill>
              <a:latin typeface="Calibri"/>
              <a:ea typeface="Calibri"/>
              <a:cs typeface="Calibri"/>
              <a:sym typeface="Calibri"/>
            </a:endParaRPr>
          </a:p>
        </p:txBody>
      </p:sp>
      <p:pic>
        <p:nvPicPr>
          <p:cNvPr descr="/sessions/friendly-gallant-shannon/mnt/NAF Automation Framework/Icons/naf-project-icon-512.png" id="1209" name="Google Shape;1209;p98"/>
          <p:cNvPicPr preferRelativeResize="0"/>
          <p:nvPr/>
        </p:nvPicPr>
        <p:blipFill rotWithShape="1">
          <a:blip r:embed="rId3">
            <a:alphaModFix/>
          </a:blip>
          <a:srcRect b="0" l="0" r="0" t="0"/>
          <a:stretch/>
        </p:blipFill>
        <p:spPr>
          <a:xfrm>
            <a:off x="8229600" y="4206240"/>
            <a:ext cx="640081" cy="640081"/>
          </a:xfrm>
          <a:prstGeom prst="rect">
            <a:avLst/>
          </a:prstGeom>
          <a:noFill/>
          <a:ln>
            <a:noFill/>
          </a:ln>
        </p:spPr>
      </p:pic>
      <p:sp>
        <p:nvSpPr>
          <p:cNvPr id="1210" name="Google Shape;1210;p98"/>
          <p:cNvSpPr/>
          <p:nvPr/>
        </p:nvSpPr>
        <p:spPr>
          <a:xfrm>
            <a:off x="457200" y="1188720"/>
            <a:ext cx="3840600" cy="2560200"/>
          </a:xfrm>
          <a:prstGeom prst="roundRect">
            <a:avLst>
              <a:gd fmla="val 5357" name="adj"/>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98"/>
          <p:cNvSpPr/>
          <p:nvPr/>
        </p:nvSpPr>
        <p:spPr>
          <a:xfrm>
            <a:off x="457200" y="1188720"/>
            <a:ext cx="3840600" cy="2560200"/>
          </a:xfrm>
          <a:prstGeom prst="rect">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TRUSTED</a:t>
            </a:r>
            <a:endParaRPr b="0" i="0" sz="18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 controller style</a:t>
            </a:r>
            <a:endParaRPr b="0" i="0" sz="1800" u="none" cap="none" strike="noStrike">
              <a:solidFill>
                <a:schemeClr val="dk1"/>
              </a:solidFill>
              <a:latin typeface="Calibri"/>
              <a:ea typeface="Calibri"/>
              <a:cs typeface="Calibri"/>
              <a:sym typeface="Calibri"/>
            </a:endParaRPr>
          </a:p>
        </p:txBody>
      </p:sp>
      <p:sp>
        <p:nvSpPr>
          <p:cNvPr id="1212" name="Google Shape;1212;p98"/>
          <p:cNvSpPr/>
          <p:nvPr/>
        </p:nvSpPr>
        <p:spPr>
          <a:xfrm>
            <a:off x="4846320" y="1188720"/>
            <a:ext cx="3840600" cy="2560200"/>
          </a:xfrm>
          <a:prstGeom prst="roundRect">
            <a:avLst>
              <a:gd fmla="val 5357" name="adj"/>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98"/>
          <p:cNvSpPr/>
          <p:nvPr/>
        </p:nvSpPr>
        <p:spPr>
          <a:xfrm>
            <a:off x="4846320" y="1188720"/>
            <a:ext cx="3840600" cy="2560200"/>
          </a:xfrm>
          <a:prstGeom prst="rect">
            <a:avLst/>
          </a:prstGeom>
          <a:noFill/>
          <a:ln>
            <a:noFill/>
          </a:ln>
        </p:spPr>
        <p:txBody>
          <a:bodyPr anchorCtr="0" anchor="ctr" bIns="45700" lIns="91425" spcFirstLastPara="1" rIns="91425" wrap="square" tIns="45700">
            <a:noAutofit/>
          </a:bodyPr>
          <a:lstStyle/>
          <a:p>
            <a:pPr indent="0" lvl="0" marL="0" marR="0" rtl="0" algn="ctr">
              <a:lnSpc>
                <a:spcPct val="13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NOT TRUSTED</a:t>
            </a:r>
            <a:endParaRPr b="0" i="0" sz="1600" u="none" cap="none" strike="noStrike">
              <a:solidFill>
                <a:schemeClr val="dk1"/>
              </a:solidFill>
              <a:latin typeface="Calibri"/>
              <a:ea typeface="Calibri"/>
              <a:cs typeface="Calibri"/>
              <a:sym typeface="Calibri"/>
            </a:endParaRPr>
          </a:p>
          <a:p>
            <a:pPr indent="0" lvl="0" marL="0" marR="0" rtl="0" algn="ctr">
              <a:lnSpc>
                <a:spcPct val="13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ctr">
              <a:lnSpc>
                <a:spcPct val="13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change log/approval style</a:t>
            </a:r>
            <a:endParaRPr b="0" i="0" sz="1600" u="none" cap="none" strike="noStrike">
              <a:solidFill>
                <a:schemeClr val="dk1"/>
              </a:solidFill>
              <a:latin typeface="Calibri"/>
              <a:ea typeface="Calibri"/>
              <a:cs typeface="Calibri"/>
              <a:sym typeface="Calibri"/>
            </a:endParaRPr>
          </a:p>
          <a:p>
            <a:pPr indent="0" lvl="0" marL="0" marR="0" rtl="0" algn="ctr">
              <a:lnSpc>
                <a:spcPct val="13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Dry-run</a:t>
            </a:r>
            <a:endParaRPr b="0" i="0" sz="1600" u="none" cap="none" strike="noStrike">
              <a:solidFill>
                <a:schemeClr val="dk1"/>
              </a:solidFill>
              <a:latin typeface="Calibri"/>
              <a:ea typeface="Calibri"/>
              <a:cs typeface="Calibri"/>
              <a:sym typeface="Calibri"/>
            </a:endParaRPr>
          </a:p>
          <a:p>
            <a:pPr indent="0" lvl="0" marL="0" marR="0" rtl="0" algn="ctr">
              <a:lnSpc>
                <a:spcPct val="13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Diff (before/after)</a:t>
            </a:r>
            <a:endParaRPr b="0" i="0" sz="1600" u="none" cap="none" strike="noStrike">
              <a:solidFill>
                <a:schemeClr val="dk1"/>
              </a:solidFill>
              <a:latin typeface="Calibri"/>
              <a:ea typeface="Calibri"/>
              <a:cs typeface="Calibri"/>
              <a:sym typeface="Calibri"/>
            </a:endParaRPr>
          </a:p>
          <a:p>
            <a:pPr indent="0" lvl="0" marL="0" marR="0" rtl="0" algn="ctr">
              <a:lnSpc>
                <a:spcPct val="13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Rollback</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218" name="Shape 1218"/>
        <p:cNvGrpSpPr/>
        <p:nvPr/>
      </p:nvGrpSpPr>
      <p:grpSpPr>
        <a:xfrm>
          <a:off x="0" y="0"/>
          <a:ext cx="0" cy="0"/>
          <a:chOff x="0" y="0"/>
          <a:chExt cx="0" cy="0"/>
        </a:xfrm>
      </p:grpSpPr>
      <p:sp>
        <p:nvSpPr>
          <p:cNvPr id="1219" name="Google Shape;1219;p99"/>
          <p:cNvSpPr/>
          <p:nvPr/>
        </p:nvSpPr>
        <p:spPr>
          <a:xfrm>
            <a:off x="0" y="0"/>
            <a:ext cx="9144000" cy="7314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99"/>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Gaining Trust: Dry Run - Rollback - Diff</a:t>
            </a:r>
            <a:endParaRPr b="0" i="0" sz="2400" u="none" cap="none" strike="noStrike">
              <a:solidFill>
                <a:schemeClr val="dk1"/>
              </a:solidFill>
              <a:latin typeface="Calibri"/>
              <a:ea typeface="Calibri"/>
              <a:cs typeface="Calibri"/>
              <a:sym typeface="Calibri"/>
            </a:endParaRPr>
          </a:p>
        </p:txBody>
      </p:sp>
      <p:pic>
        <p:nvPicPr>
          <p:cNvPr descr="/sessions/friendly-gallant-shannon/mnt/NAF Automation Framework/Icons/naf-project-icon-512.png" id="1221" name="Google Shape;1221;p99"/>
          <p:cNvPicPr preferRelativeResize="0"/>
          <p:nvPr/>
        </p:nvPicPr>
        <p:blipFill rotWithShape="1">
          <a:blip r:embed="rId3">
            <a:alphaModFix/>
          </a:blip>
          <a:srcRect b="0" l="0" r="0" t="0"/>
          <a:stretch/>
        </p:blipFill>
        <p:spPr>
          <a:xfrm>
            <a:off x="8229600" y="4206240"/>
            <a:ext cx="640081" cy="640081"/>
          </a:xfrm>
          <a:prstGeom prst="rect">
            <a:avLst/>
          </a:prstGeom>
          <a:noFill/>
          <a:ln>
            <a:noFill/>
          </a:ln>
        </p:spPr>
      </p:pic>
      <p:sp>
        <p:nvSpPr>
          <p:cNvPr id="1222" name="Google Shape;1222;p99"/>
          <p:cNvSpPr/>
          <p:nvPr/>
        </p:nvSpPr>
        <p:spPr>
          <a:xfrm>
            <a:off x="4114800" y="914400"/>
            <a:ext cx="3657600" cy="10974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Diff:</a:t>
            </a:r>
            <a:endParaRPr b="0" i="0" sz="1200" u="none" cap="none" strike="noStrike">
              <a:solidFill>
                <a:schemeClr val="dk1"/>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 What changed?</a:t>
            </a:r>
            <a:endParaRPr b="0" i="0" sz="1200" u="none" cap="none" strike="noStrike">
              <a:solidFill>
                <a:schemeClr val="dk1"/>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 Review the changes before</a:t>
            </a:r>
            <a:endParaRPr b="0" i="0" sz="1200" u="none" cap="none" strike="noStrike">
              <a:solidFill>
                <a:schemeClr val="dk1"/>
              </a:solidFill>
              <a:latin typeface="Calibri"/>
              <a:ea typeface="Calibri"/>
              <a:cs typeface="Calibri"/>
              <a:sym typeface="Calibri"/>
            </a:endParaRPr>
          </a:p>
          <a:p>
            <a:pPr indent="0" lvl="0" marL="0" marR="0" rtl="0" algn="l">
              <a:lnSpc>
                <a:spcPct val="130000"/>
              </a:lnSpc>
              <a:spcBef>
                <a:spcPts val="0"/>
              </a:spcBef>
              <a:spcAft>
                <a:spcPts val="0"/>
              </a:spcAft>
              <a:buClr>
                <a:srgbClr val="94A3B8"/>
              </a:buClr>
              <a:buSzPts val="1200"/>
              <a:buFont typeface="Arial"/>
              <a:buNone/>
            </a:pPr>
            <a:r>
              <a:rPr b="0" i="0" lang="en-US" sz="1200" u="none" cap="none" strike="noStrike">
                <a:solidFill>
                  <a:srgbClr val="94A3B8"/>
                </a:solidFill>
                <a:latin typeface="Arial"/>
                <a:ea typeface="Arial"/>
                <a:cs typeface="Arial"/>
                <a:sym typeface="Arial"/>
              </a:rPr>
              <a:t>  applying to the network</a:t>
            </a:r>
            <a:endParaRPr b="0" i="0" sz="1200" u="none" cap="none" strike="noStrike">
              <a:solidFill>
                <a:schemeClr val="dk1"/>
              </a:solidFill>
              <a:latin typeface="Calibri"/>
              <a:ea typeface="Calibri"/>
              <a:cs typeface="Calibri"/>
              <a:sym typeface="Calibri"/>
            </a:endParaRPr>
          </a:p>
        </p:txBody>
      </p:sp>
      <p:sp>
        <p:nvSpPr>
          <p:cNvPr id="1223" name="Google Shape;1223;p99"/>
          <p:cNvSpPr/>
          <p:nvPr/>
        </p:nvSpPr>
        <p:spPr>
          <a:xfrm>
            <a:off x="457200" y="2286000"/>
            <a:ext cx="1828800" cy="1097400"/>
          </a:xfrm>
          <a:prstGeom prst="roundRect">
            <a:avLst>
              <a:gd fmla="val 8333" name="adj"/>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99"/>
          <p:cNvSpPr/>
          <p:nvPr/>
        </p:nvSpPr>
        <p:spPr>
          <a:xfrm>
            <a:off x="457200" y="2286000"/>
            <a:ext cx="18288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DRY-RUN</a:t>
            </a:r>
            <a:endParaRPr b="0" i="0" sz="1600" u="none" cap="none" strike="noStrike">
              <a:solidFill>
                <a:schemeClr val="dk1"/>
              </a:solidFill>
              <a:latin typeface="Calibri"/>
              <a:ea typeface="Calibri"/>
              <a:cs typeface="Calibri"/>
              <a:sym typeface="Calibri"/>
            </a:endParaRPr>
          </a:p>
        </p:txBody>
      </p:sp>
      <p:sp>
        <p:nvSpPr>
          <p:cNvPr id="1225" name="Google Shape;1225;p99"/>
          <p:cNvSpPr/>
          <p:nvPr/>
        </p:nvSpPr>
        <p:spPr>
          <a:xfrm>
            <a:off x="3383280" y="2286000"/>
            <a:ext cx="1828800" cy="1097400"/>
          </a:xfrm>
          <a:prstGeom prst="roundRect">
            <a:avLst>
              <a:gd fmla="val 8333" name="adj"/>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99"/>
          <p:cNvSpPr/>
          <p:nvPr/>
        </p:nvSpPr>
        <p:spPr>
          <a:xfrm>
            <a:off x="3383280" y="2286000"/>
            <a:ext cx="18288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BEFORE</a:t>
            </a:r>
            <a:endParaRPr b="0" i="0" sz="1600" u="none" cap="none" strike="noStrike">
              <a:solidFill>
                <a:schemeClr val="dk1"/>
              </a:solidFill>
              <a:latin typeface="Calibri"/>
              <a:ea typeface="Calibri"/>
              <a:cs typeface="Calibri"/>
              <a:sym typeface="Calibri"/>
            </a:endParaRPr>
          </a:p>
        </p:txBody>
      </p:sp>
      <p:sp>
        <p:nvSpPr>
          <p:cNvPr id="1227" name="Google Shape;1227;p99"/>
          <p:cNvSpPr/>
          <p:nvPr/>
        </p:nvSpPr>
        <p:spPr>
          <a:xfrm>
            <a:off x="5486400" y="2286000"/>
            <a:ext cx="1828800" cy="1097400"/>
          </a:xfrm>
          <a:prstGeom prst="roundRect">
            <a:avLst>
              <a:gd fmla="val 8333" name="adj"/>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99"/>
          <p:cNvSpPr/>
          <p:nvPr/>
        </p:nvSpPr>
        <p:spPr>
          <a:xfrm>
            <a:off x="5486400" y="2286000"/>
            <a:ext cx="1828800" cy="109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AFTER</a:t>
            </a:r>
            <a:endParaRPr b="0" i="0" sz="1600" u="none" cap="none" strike="noStrike">
              <a:solidFill>
                <a:schemeClr val="dk1"/>
              </a:solidFill>
              <a:latin typeface="Calibri"/>
              <a:ea typeface="Calibri"/>
              <a:cs typeface="Calibri"/>
              <a:sym typeface="Calibri"/>
            </a:endParaRPr>
          </a:p>
        </p:txBody>
      </p:sp>
      <p:sp>
        <p:nvSpPr>
          <p:cNvPr id="1229" name="Google Shape;1229;p99"/>
          <p:cNvSpPr/>
          <p:nvPr/>
        </p:nvSpPr>
        <p:spPr>
          <a:xfrm>
            <a:off x="274320" y="3566160"/>
            <a:ext cx="2286000" cy="7314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Try the workflow without</a:t>
            </a:r>
            <a:endParaRPr b="0" i="0" sz="11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applying it to the network</a:t>
            </a:r>
            <a:endParaRPr b="0" i="0" sz="1100" u="none" cap="none" strike="noStrike">
              <a:solidFill>
                <a:schemeClr val="dk1"/>
              </a:solidFill>
              <a:latin typeface="Calibri"/>
              <a:ea typeface="Calibri"/>
              <a:cs typeface="Calibri"/>
              <a:sym typeface="Calibri"/>
            </a:endParaRPr>
          </a:p>
        </p:txBody>
      </p:sp>
      <p:sp>
        <p:nvSpPr>
          <p:cNvPr id="1230" name="Google Shape;1230;p99"/>
          <p:cNvSpPr/>
          <p:nvPr/>
        </p:nvSpPr>
        <p:spPr>
          <a:xfrm>
            <a:off x="3200400" y="3566160"/>
            <a:ext cx="4572000" cy="7314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Rollback:</a:t>
            </a:r>
            <a:endParaRPr b="0" i="0" sz="11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Something bad happened,</a:t>
            </a:r>
            <a:endParaRPr b="0" i="0" sz="11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94A3B8"/>
              </a:buClr>
              <a:buSzPts val="1100"/>
              <a:buFont typeface="Arial"/>
              <a:buNone/>
            </a:pPr>
            <a:r>
              <a:rPr b="0" i="0" lang="en-US" sz="1100" u="none" cap="none" strike="noStrike">
                <a:solidFill>
                  <a:srgbClr val="94A3B8"/>
                </a:solidFill>
                <a:latin typeface="Arial"/>
                <a:ea typeface="Arial"/>
                <a:cs typeface="Arial"/>
                <a:sym typeface="Arial"/>
              </a:rPr>
              <a:t>  move back to a well known good state</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7"/>
          <p:cNvPicPr preferRelativeResize="0"/>
          <p:nvPr/>
        </p:nvPicPr>
        <p:blipFill rotWithShape="1">
          <a:blip r:embed="rId3">
            <a:alphaModFix/>
          </a:blip>
          <a:srcRect b="-7990" l="0" r="0" t="7990"/>
          <a:stretch/>
        </p:blipFill>
        <p:spPr>
          <a:xfrm>
            <a:off x="44700" y="-24825"/>
            <a:ext cx="9099300" cy="5617300"/>
          </a:xfrm>
          <a:prstGeom prst="rect">
            <a:avLst/>
          </a:prstGeom>
          <a:noFill/>
          <a:ln cap="flat" cmpd="sng" w="19050">
            <a:solidFill>
              <a:schemeClr val="lt1"/>
            </a:solidFill>
            <a:prstDash val="solid"/>
            <a:round/>
            <a:headEnd len="sm" w="sm" type="none"/>
            <a:tailEnd len="sm" w="sm" type="none"/>
          </a:ln>
        </p:spPr>
      </p:pic>
      <p:sp>
        <p:nvSpPr>
          <p:cNvPr id="199" name="Google Shape;199;p37"/>
          <p:cNvSpPr/>
          <p:nvPr/>
        </p:nvSpPr>
        <p:spPr>
          <a:xfrm>
            <a:off x="35750" y="3351900"/>
            <a:ext cx="9099300" cy="17916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pic>
        <p:nvPicPr>
          <p:cNvPr id="200" name="Google Shape;200;p37"/>
          <p:cNvPicPr preferRelativeResize="0"/>
          <p:nvPr/>
        </p:nvPicPr>
        <p:blipFill>
          <a:blip r:embed="rId4">
            <a:alphaModFix/>
          </a:blip>
          <a:stretch>
            <a:fillRect/>
          </a:stretch>
        </p:blipFill>
        <p:spPr>
          <a:xfrm>
            <a:off x="8384220" y="107250"/>
            <a:ext cx="572075" cy="572100"/>
          </a:xfrm>
          <a:prstGeom prst="rect">
            <a:avLst/>
          </a:prstGeom>
          <a:noFill/>
          <a:ln>
            <a:noFill/>
          </a:ln>
        </p:spPr>
      </p:pic>
      <p:sp>
        <p:nvSpPr>
          <p:cNvPr id="201" name="Google Shape;201;p37"/>
          <p:cNvSpPr txBox="1"/>
          <p:nvPr/>
        </p:nvSpPr>
        <p:spPr>
          <a:xfrm>
            <a:off x="187700" y="3405525"/>
            <a:ext cx="85989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lt1"/>
                </a:solidFill>
                <a:latin typeface="Roboto"/>
                <a:ea typeface="Roboto"/>
                <a:cs typeface="Roboto"/>
                <a:sym typeface="Roboto"/>
              </a:rPr>
              <a:t>Multiple people from the NAF community got together to find a solution</a:t>
            </a:r>
            <a:br>
              <a:rPr b="1" lang="en-US" sz="2500">
                <a:solidFill>
                  <a:schemeClr val="lt1"/>
                </a:solidFill>
                <a:latin typeface="Roboto"/>
                <a:ea typeface="Roboto"/>
                <a:cs typeface="Roboto"/>
                <a:sym typeface="Roboto"/>
              </a:rPr>
            </a:br>
            <a:endParaRPr b="1" sz="1600"/>
          </a:p>
        </p:txBody>
      </p:sp>
      <p:sp>
        <p:nvSpPr>
          <p:cNvPr id="202" name="Google Shape;202;p37"/>
          <p:cNvSpPr txBox="1"/>
          <p:nvPr/>
        </p:nvSpPr>
        <p:spPr>
          <a:xfrm>
            <a:off x="187700" y="4326200"/>
            <a:ext cx="83844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lt1"/>
                </a:solidFill>
                <a:latin typeface="Roboto"/>
                <a:ea typeface="Roboto"/>
                <a:cs typeface="Roboto"/>
                <a:sym typeface="Roboto"/>
              </a:rPr>
              <a:t>It quickly turned into a working group with weekly meetings</a:t>
            </a:r>
            <a:endParaRPr b="1"/>
          </a:p>
        </p:txBody>
      </p:sp>
      <p:pic>
        <p:nvPicPr>
          <p:cNvPr id="203" name="Google Shape;203;p37"/>
          <p:cNvPicPr preferRelativeResize="0"/>
          <p:nvPr/>
        </p:nvPicPr>
        <p:blipFill>
          <a:blip r:embed="rId5">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235" name="Shape 1235"/>
        <p:cNvGrpSpPr/>
        <p:nvPr/>
      </p:nvGrpSpPr>
      <p:grpSpPr>
        <a:xfrm>
          <a:off x="0" y="0"/>
          <a:ext cx="0" cy="0"/>
          <a:chOff x="0" y="0"/>
          <a:chExt cx="0" cy="0"/>
        </a:xfrm>
      </p:grpSpPr>
      <p:sp>
        <p:nvSpPr>
          <p:cNvPr id="1236" name="Google Shape;1236;p100"/>
          <p:cNvSpPr/>
          <p:nvPr/>
        </p:nvSpPr>
        <p:spPr>
          <a:xfrm>
            <a:off x="0" y="0"/>
            <a:ext cx="9144000" cy="731400"/>
          </a:xfrm>
          <a:prstGeom prst="rect">
            <a:avLst/>
          </a:prstGeom>
          <a:solidFill>
            <a:srgbClr val="00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00"/>
          <p:cNvSpPr/>
          <p:nvPr/>
        </p:nvSpPr>
        <p:spPr>
          <a:xfrm>
            <a:off x="365760" y="45720"/>
            <a:ext cx="8229600" cy="64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8FAFC"/>
              </a:buClr>
              <a:buSzPts val="2400"/>
              <a:buFont typeface="Arial"/>
              <a:buNone/>
            </a:pPr>
            <a:r>
              <a:rPr b="1" i="0" lang="en-US" sz="2400" u="none" cap="none" strike="noStrike">
                <a:solidFill>
                  <a:srgbClr val="F8FAFC"/>
                </a:solidFill>
                <a:latin typeface="Arial"/>
                <a:ea typeface="Arial"/>
                <a:cs typeface="Arial"/>
                <a:sym typeface="Arial"/>
              </a:rPr>
              <a:t>Orchestrator - Requirements</a:t>
            </a:r>
            <a:endParaRPr b="0" i="0" sz="2400" u="none" cap="none" strike="noStrike">
              <a:solidFill>
                <a:schemeClr val="dk1"/>
              </a:solidFill>
              <a:latin typeface="Calibri"/>
              <a:ea typeface="Calibri"/>
              <a:cs typeface="Calibri"/>
              <a:sym typeface="Calibri"/>
            </a:endParaRPr>
          </a:p>
        </p:txBody>
      </p:sp>
      <p:sp>
        <p:nvSpPr>
          <p:cNvPr id="1238" name="Google Shape;1238;p100"/>
          <p:cNvSpPr/>
          <p:nvPr/>
        </p:nvSpPr>
        <p:spPr>
          <a:xfrm>
            <a:off x="365760" y="1005840"/>
            <a:ext cx="3931800" cy="777300"/>
          </a:xfrm>
          <a:prstGeom prst="roundRect">
            <a:avLst>
              <a:gd fmla="val 11765" name="adj"/>
            </a:avLst>
          </a:prstGeom>
          <a:solidFill>
            <a:srgbClr val="1A23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00"/>
          <p:cNvSpPr/>
          <p:nvPr/>
        </p:nvSpPr>
        <p:spPr>
          <a:xfrm>
            <a:off x="502920" y="105156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MUST enable to coordinate processes across the various building blocks</a:t>
            </a:r>
            <a:endParaRPr b="0" i="0" sz="1200" u="none" cap="none" strike="noStrike">
              <a:solidFill>
                <a:schemeClr val="dk1"/>
              </a:solidFill>
              <a:latin typeface="Calibri"/>
              <a:ea typeface="Calibri"/>
              <a:cs typeface="Calibri"/>
              <a:sym typeface="Calibri"/>
            </a:endParaRPr>
          </a:p>
        </p:txBody>
      </p:sp>
      <p:sp>
        <p:nvSpPr>
          <p:cNvPr id="1240" name="Google Shape;1240;p100"/>
          <p:cNvSpPr/>
          <p:nvPr/>
        </p:nvSpPr>
        <p:spPr>
          <a:xfrm>
            <a:off x="4663440" y="100584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00"/>
          <p:cNvSpPr/>
          <p:nvPr/>
        </p:nvSpPr>
        <p:spPr>
          <a:xfrm>
            <a:off x="4800600" y="105156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SHOULD provide a dry-run operation to check the expected result of the workflow</a:t>
            </a:r>
            <a:endParaRPr b="0" i="0" sz="1200" u="none" cap="none" strike="noStrike">
              <a:solidFill>
                <a:schemeClr val="dk1"/>
              </a:solidFill>
              <a:latin typeface="Calibri"/>
              <a:ea typeface="Calibri"/>
              <a:cs typeface="Calibri"/>
              <a:sym typeface="Calibri"/>
            </a:endParaRPr>
          </a:p>
        </p:txBody>
      </p:sp>
      <p:sp>
        <p:nvSpPr>
          <p:cNvPr id="1242" name="Google Shape;1242;p100"/>
          <p:cNvSpPr/>
          <p:nvPr/>
        </p:nvSpPr>
        <p:spPr>
          <a:xfrm>
            <a:off x="365760" y="196596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00"/>
          <p:cNvSpPr/>
          <p:nvPr/>
        </p:nvSpPr>
        <p:spPr>
          <a:xfrm>
            <a:off x="502920" y="201168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Process execution SHOULD follow an event-driven approach</a:t>
            </a:r>
            <a:endParaRPr b="0" i="0" sz="1200" u="none" cap="none" strike="noStrike">
              <a:solidFill>
                <a:schemeClr val="dk1"/>
              </a:solidFill>
              <a:latin typeface="Calibri"/>
              <a:ea typeface="Calibri"/>
              <a:cs typeface="Calibri"/>
              <a:sym typeface="Calibri"/>
            </a:endParaRPr>
          </a:p>
        </p:txBody>
      </p:sp>
      <p:sp>
        <p:nvSpPr>
          <p:cNvPr id="1244" name="Google Shape;1244;p100"/>
          <p:cNvSpPr/>
          <p:nvPr/>
        </p:nvSpPr>
        <p:spPr>
          <a:xfrm>
            <a:off x="4663440" y="196596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00"/>
          <p:cNvSpPr/>
          <p:nvPr/>
        </p:nvSpPr>
        <p:spPr>
          <a:xfrm>
            <a:off x="4800600" y="201168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SHOULD provide logging and traceability of past and current workflows</a:t>
            </a:r>
            <a:endParaRPr b="0" i="0" sz="1200" u="none" cap="none" strike="noStrike">
              <a:solidFill>
                <a:schemeClr val="dk1"/>
              </a:solidFill>
              <a:latin typeface="Calibri"/>
              <a:ea typeface="Calibri"/>
              <a:cs typeface="Calibri"/>
              <a:sym typeface="Calibri"/>
            </a:endParaRPr>
          </a:p>
        </p:txBody>
      </p:sp>
      <p:sp>
        <p:nvSpPr>
          <p:cNvPr id="1246" name="Google Shape;1246;p100"/>
          <p:cNvSpPr/>
          <p:nvPr/>
        </p:nvSpPr>
        <p:spPr>
          <a:xfrm>
            <a:off x="365760" y="292608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00"/>
          <p:cNvSpPr/>
          <p:nvPr/>
        </p:nvSpPr>
        <p:spPr>
          <a:xfrm>
            <a:off x="502920" y="297180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Execution logic SHOULD allow for reverse/compensating actions</a:t>
            </a:r>
            <a:endParaRPr b="0" i="0" sz="1200" u="none" cap="none" strike="noStrike">
              <a:solidFill>
                <a:schemeClr val="dk1"/>
              </a:solidFill>
              <a:latin typeface="Calibri"/>
              <a:ea typeface="Calibri"/>
              <a:cs typeface="Calibri"/>
              <a:sym typeface="Calibri"/>
            </a:endParaRPr>
          </a:p>
        </p:txBody>
      </p:sp>
      <p:sp>
        <p:nvSpPr>
          <p:cNvPr id="1248" name="Google Shape;1248;p100"/>
          <p:cNvSpPr/>
          <p:nvPr/>
        </p:nvSpPr>
        <p:spPr>
          <a:xfrm>
            <a:off x="4663440" y="2926080"/>
            <a:ext cx="3931800" cy="777300"/>
          </a:xfrm>
          <a:prstGeom prst="roundRect">
            <a:avLst>
              <a:gd fmla="val 11765" name="adj"/>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00"/>
          <p:cNvSpPr/>
          <p:nvPr/>
        </p:nvSpPr>
        <p:spPr>
          <a:xfrm>
            <a:off x="4800600" y="297180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MAY include logic to correlate multiple events, infer relationships</a:t>
            </a:r>
            <a:endParaRPr b="0" i="0" sz="1200" u="none" cap="none" strike="noStrike">
              <a:solidFill>
                <a:schemeClr val="dk1"/>
              </a:solidFill>
              <a:latin typeface="Calibri"/>
              <a:ea typeface="Calibri"/>
              <a:cs typeface="Calibri"/>
              <a:sym typeface="Calibri"/>
            </a:endParaRPr>
          </a:p>
        </p:txBody>
      </p:sp>
      <p:sp>
        <p:nvSpPr>
          <p:cNvPr id="1250" name="Google Shape;1250;p100"/>
          <p:cNvSpPr/>
          <p:nvPr/>
        </p:nvSpPr>
        <p:spPr>
          <a:xfrm>
            <a:off x="365760" y="3886200"/>
            <a:ext cx="3931800" cy="777300"/>
          </a:xfrm>
          <a:prstGeom prst="roundRect">
            <a:avLst>
              <a:gd fmla="val 11765" name="adj"/>
            </a:avLst>
          </a:prstGeom>
          <a:solidFill>
            <a:srgbClr val="027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00"/>
          <p:cNvSpPr/>
          <p:nvPr/>
        </p:nvSpPr>
        <p:spPr>
          <a:xfrm>
            <a:off x="502920" y="3931920"/>
            <a:ext cx="36576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F8FAFC"/>
              </a:buClr>
              <a:buSzPts val="1200"/>
              <a:buFont typeface="Arial"/>
              <a:buNone/>
            </a:pPr>
            <a:r>
              <a:rPr b="0" i="0" lang="en-US" sz="1200" u="none" cap="none" strike="noStrike">
                <a:solidFill>
                  <a:srgbClr val="F8FAFC"/>
                </a:solidFill>
                <a:latin typeface="Arial"/>
                <a:ea typeface="Arial"/>
                <a:cs typeface="Arial"/>
                <a:sym typeface="Arial"/>
              </a:rPr>
              <a:t>SHOULD provide the ability to schedule the execution of a workflow</a:t>
            </a:r>
            <a:endParaRPr b="0" i="0" sz="1200" u="none" cap="none" strike="noStrike">
              <a:solidFill>
                <a:schemeClr val="dk1"/>
              </a:solidFill>
              <a:latin typeface="Calibri"/>
              <a:ea typeface="Calibri"/>
              <a:cs typeface="Calibri"/>
              <a:sym typeface="Calibri"/>
            </a:endParaRPr>
          </a:p>
        </p:txBody>
      </p:sp>
      <p:pic>
        <p:nvPicPr>
          <p:cNvPr id="1252" name="Google Shape;1252;p100"/>
          <p:cNvPicPr preferRelativeResize="0"/>
          <p:nvPr/>
        </p:nvPicPr>
        <p:blipFill>
          <a:blip r:embed="rId3">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8"/>
          <p:cNvPicPr preferRelativeResize="0"/>
          <p:nvPr/>
        </p:nvPicPr>
        <p:blipFill rotWithShape="1">
          <a:blip r:embed="rId3">
            <a:alphaModFix/>
          </a:blip>
          <a:srcRect b="8294" l="0" r="0" t="7332"/>
          <a:stretch/>
        </p:blipFill>
        <p:spPr>
          <a:xfrm>
            <a:off x="0" y="0"/>
            <a:ext cx="9144000" cy="5143500"/>
          </a:xfrm>
          <a:prstGeom prst="rect">
            <a:avLst/>
          </a:prstGeom>
          <a:noFill/>
          <a:ln>
            <a:noFill/>
          </a:ln>
        </p:spPr>
      </p:pic>
      <p:sp>
        <p:nvSpPr>
          <p:cNvPr id="209" name="Google Shape;209;p38"/>
          <p:cNvSpPr/>
          <p:nvPr/>
        </p:nvSpPr>
        <p:spPr>
          <a:xfrm>
            <a:off x="22350" y="3530675"/>
            <a:ext cx="9099300" cy="16128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10" name="Google Shape;210;p38"/>
          <p:cNvSpPr txBox="1"/>
          <p:nvPr/>
        </p:nvSpPr>
        <p:spPr>
          <a:xfrm>
            <a:off x="49200" y="3592275"/>
            <a:ext cx="9045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Roboto"/>
                <a:ea typeface="Roboto"/>
                <a:cs typeface="Roboto"/>
                <a:sym typeface="Roboto"/>
              </a:rPr>
              <a:t>It was hard at first </a:t>
            </a:r>
            <a:endParaRPr sz="2400">
              <a:solidFill>
                <a:schemeClr val="lt1"/>
              </a:solidFill>
              <a:latin typeface="Roboto"/>
              <a:ea typeface="Roboto"/>
              <a:cs typeface="Roboto"/>
              <a:sym typeface="Roboto"/>
            </a:endParaRPr>
          </a:p>
          <a:p>
            <a:pPr indent="0" lvl="0" marL="0" rtl="0" algn="l">
              <a:spcBef>
                <a:spcPts val="0"/>
              </a:spcBef>
              <a:spcAft>
                <a:spcPts val="0"/>
              </a:spcAft>
              <a:buNone/>
            </a:pPr>
            <a:r>
              <a:rPr lang="en-US" sz="2400">
                <a:solidFill>
                  <a:schemeClr val="lt1"/>
                </a:solidFill>
                <a:latin typeface="Roboto"/>
                <a:ea typeface="Roboto"/>
                <a:cs typeface="Roboto"/>
                <a:sym typeface="Roboto"/>
              </a:rPr>
              <a:t>Everyone was biased by their own tools and habits</a:t>
            </a:r>
            <a:endParaRPr sz="2400">
              <a:solidFill>
                <a:schemeClr val="lt1"/>
              </a:solidFill>
              <a:latin typeface="Roboto"/>
              <a:ea typeface="Roboto"/>
              <a:cs typeface="Roboto"/>
              <a:sym typeface="Roboto"/>
            </a:endParaRPr>
          </a:p>
          <a:p>
            <a:pPr indent="0" lvl="0" marL="0" rtl="0" algn="l">
              <a:spcBef>
                <a:spcPts val="0"/>
              </a:spcBef>
              <a:spcAft>
                <a:spcPts val="0"/>
              </a:spcAft>
              <a:buNone/>
            </a:pPr>
            <a:r>
              <a:rPr b="1" lang="en-US" sz="2400">
                <a:solidFill>
                  <a:schemeClr val="lt1"/>
                </a:solidFill>
                <a:latin typeface="Roboto"/>
                <a:ea typeface="Roboto"/>
                <a:cs typeface="Roboto"/>
                <a:sym typeface="Roboto"/>
              </a:rPr>
              <a:t>Ironically, we were missing a shared lexicon </a:t>
            </a:r>
            <a:endParaRPr b="1" sz="2400">
              <a:solidFill>
                <a:schemeClr val="lt1"/>
              </a:solidFill>
              <a:latin typeface="Roboto"/>
              <a:ea typeface="Roboto"/>
              <a:cs typeface="Roboto"/>
              <a:sym typeface="Roboto"/>
            </a:endParaRPr>
          </a:p>
        </p:txBody>
      </p:sp>
      <p:pic>
        <p:nvPicPr>
          <p:cNvPr id="211" name="Google Shape;211;p38"/>
          <p:cNvPicPr preferRelativeResize="0"/>
          <p:nvPr/>
        </p:nvPicPr>
        <p:blipFill>
          <a:blip r:embed="rId4">
            <a:alphaModFix/>
          </a:blip>
          <a:stretch>
            <a:fillRect/>
          </a:stretch>
        </p:blipFill>
        <p:spPr>
          <a:xfrm>
            <a:off x="8322375" y="4295825"/>
            <a:ext cx="640076" cy="640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9"/>
          <p:cNvPicPr preferRelativeResize="0"/>
          <p:nvPr/>
        </p:nvPicPr>
        <p:blipFill rotWithShape="1">
          <a:blip r:embed="rId3">
            <a:alphaModFix/>
          </a:blip>
          <a:srcRect b="6232" l="0" r="0" t="7805"/>
          <a:stretch/>
        </p:blipFill>
        <p:spPr>
          <a:xfrm>
            <a:off x="0" y="0"/>
            <a:ext cx="9144000" cy="5239974"/>
          </a:xfrm>
          <a:prstGeom prst="rect">
            <a:avLst/>
          </a:prstGeom>
          <a:noFill/>
          <a:ln>
            <a:noFill/>
          </a:ln>
        </p:spPr>
      </p:pic>
      <p:sp>
        <p:nvSpPr>
          <p:cNvPr id="217" name="Google Shape;217;p39"/>
          <p:cNvSpPr/>
          <p:nvPr/>
        </p:nvSpPr>
        <p:spPr>
          <a:xfrm>
            <a:off x="22350" y="3627175"/>
            <a:ext cx="9099300" cy="1612800"/>
          </a:xfrm>
          <a:prstGeom prst="rect">
            <a:avLst/>
          </a:prstGeom>
          <a:solidFill>
            <a:srgbClr val="0D0C0C">
              <a:alpha val="822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sp>
        <p:nvSpPr>
          <p:cNvPr id="218" name="Google Shape;218;p39"/>
          <p:cNvSpPr txBox="1"/>
          <p:nvPr/>
        </p:nvSpPr>
        <p:spPr>
          <a:xfrm>
            <a:off x="22350" y="3659075"/>
            <a:ext cx="9045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Roboto"/>
                <a:ea typeface="Roboto"/>
                <a:cs typeface="Roboto"/>
                <a:sym typeface="Roboto"/>
              </a:rPr>
              <a:t>The solution was to stop focusing on tools and focus on functional building blocks</a:t>
            </a:r>
            <a:br>
              <a:rPr b="1" lang="en-US" sz="2400">
                <a:solidFill>
                  <a:schemeClr val="lt1"/>
                </a:solidFill>
                <a:latin typeface="Roboto"/>
                <a:ea typeface="Roboto"/>
                <a:cs typeface="Roboto"/>
                <a:sym typeface="Roboto"/>
              </a:rPr>
            </a:b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US" sz="2400">
                <a:solidFill>
                  <a:schemeClr val="lt1"/>
                </a:solidFill>
                <a:latin typeface="Roboto"/>
                <a:ea typeface="Roboto"/>
                <a:cs typeface="Roboto"/>
                <a:sym typeface="Roboto"/>
              </a:rPr>
              <a:t>Quickly, everyone started talking the same language</a:t>
            </a:r>
            <a:endParaRPr b="1" sz="2400">
              <a:solidFill>
                <a:schemeClr val="lt1"/>
              </a:solidFill>
              <a:latin typeface="Roboto"/>
              <a:ea typeface="Roboto"/>
              <a:cs typeface="Roboto"/>
              <a:sym typeface="Roboto"/>
            </a:endParaRPr>
          </a:p>
        </p:txBody>
      </p:sp>
      <p:pic>
        <p:nvPicPr>
          <p:cNvPr id="219" name="Google Shape;219;p39"/>
          <p:cNvPicPr preferRelativeResize="0"/>
          <p:nvPr/>
        </p:nvPicPr>
        <p:blipFill>
          <a:blip r:embed="rId4">
            <a:alphaModFix/>
          </a:blip>
          <a:stretch>
            <a:fillRect/>
          </a:stretch>
        </p:blipFill>
        <p:spPr>
          <a:xfrm>
            <a:off x="8322375" y="4295825"/>
            <a:ext cx="640076" cy="6400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F5C518"/>
      </a:accent1>
      <a:accent2>
        <a:srgbClr val="00E676"/>
      </a:accent2>
      <a:accent3>
        <a:srgbClr val="00D4FF"/>
      </a:accent3>
      <a:accent4>
        <a:srgbClr val="FF6D2E"/>
      </a:accent4>
      <a:accent5>
        <a:srgbClr val="F43F5E"/>
      </a:accent5>
      <a:accent6>
        <a:srgbClr val="6366F1"/>
      </a:accent6>
      <a:hlink>
        <a:srgbClr val="F5C51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