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Space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paceMono-regular.fntdata"/><Relationship Id="rId25" Type="http://schemas.openxmlformats.org/officeDocument/2006/relationships/slide" Target="slides/slide21.xml"/><Relationship Id="rId28" Type="http://schemas.openxmlformats.org/officeDocument/2006/relationships/font" Target="fonts/SpaceMono-italic.fntdata"/><Relationship Id="rId27" Type="http://schemas.openxmlformats.org/officeDocument/2006/relationships/font" Target="fonts/SpaceMon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paceMon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d10c179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d10c179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d10c179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d10c179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d10c1791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9d10c179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d10c179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d10c179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d10c1791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d10c1791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f4e34f7b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9f4e34f7b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f4e34f7b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9f4e34f7b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9ee42d4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9ee42d4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9ee42d4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9ee42d4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f4e34f7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f4e34f7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Grounded in network engineer best practices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f4e34f7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f4e34f7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f4e34f7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f4e34f7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Apologies if your tribe is not in the picture, you most assuredly are in our minds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d205e59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9d205e59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f4e34f7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9f4e34f7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89300"/>
            <a:ext cx="85206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44115"/>
            <a:ext cx="8520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400" y="249325"/>
            <a:ext cx="2125249" cy="4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2" type="body"/>
          </p:nvPr>
        </p:nvSpPr>
        <p:spPr>
          <a:xfrm>
            <a:off x="1246663" y="3585725"/>
            <a:ext cx="6650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pic>
        <p:nvPicPr>
          <p:cNvPr id="15" name="Google Shape;15;p2" title="AC4 dark-bg tagline.png"/>
          <p:cNvPicPr preferRelativeResize="0"/>
          <p:nvPr/>
        </p:nvPicPr>
        <p:blipFill rotWithShape="1">
          <a:blip r:embed="rId3">
            <a:alphaModFix/>
          </a:blip>
          <a:srcRect b="894" l="0" r="0" t="894"/>
          <a:stretch/>
        </p:blipFill>
        <p:spPr>
          <a:xfrm>
            <a:off x="84699" y="4156222"/>
            <a:ext cx="8974602" cy="96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4572000" y="-3285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  <a:defRPr sz="4200">
                <a:solidFill>
                  <a:srgbClr val="FFFF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0" y="249325"/>
            <a:ext cx="2125249" cy="4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1293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  <a:defRPr sz="4200">
                <a:solidFill>
                  <a:srgbClr val="FFFF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0" y="249325"/>
            <a:ext cx="2125249" cy="4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29906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200"/>
              <a:buNone/>
              <a:defRPr sz="4200">
                <a:solidFill>
                  <a:srgbClr val="FFFF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0" y="249325"/>
            <a:ext cx="2125249" cy="4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556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00" y="39240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  <a:defRPr sz="4800">
                <a:solidFill>
                  <a:srgbClr val="FFFF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0" y="249325"/>
            <a:ext cx="2125249" cy="4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375" y="4828424"/>
            <a:ext cx="1374125" cy="2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Space Mono"/>
              <a:buNone/>
              <a:defRPr b="0" i="0" sz="3200" u="none" cap="none" strike="noStrike">
                <a:solidFill>
                  <a:srgbClr val="FFFF00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Mono"/>
              <a:buChar char="●"/>
              <a:defRPr b="0" i="0" sz="28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pace Mono"/>
              <a:buChar char="○"/>
              <a:defRPr b="0" i="0" sz="24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pace Mono"/>
              <a:buChar char="■"/>
              <a:defRPr b="0" i="0" sz="22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●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○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■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●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○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Mono"/>
              <a:buChar char="■"/>
              <a:defRPr b="0" i="0" sz="2000" u="none" cap="none" strike="noStrike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Network-Automation-Forum/reference/blob/main/docs/Framework/Framework.md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311708" y="889300"/>
            <a:ext cx="85206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The NAF Automation Framework</a:t>
            </a:r>
            <a:endParaRPr/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311700" y="2844115"/>
            <a:ext cx="8520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Modular Reference Architecture</a:t>
            </a:r>
            <a:endParaRPr/>
          </a:p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1246663" y="3585725"/>
            <a:ext cx="6650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50000"/>
              <a:buNone/>
            </a:pPr>
            <a:r>
              <a:rPr lang="en"/>
              <a:t>Ryan Shaw, Christian Adell, Wim Hendrix, Damien Garros, Claudia de Luna, Dinesh Dutt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7224025" y="158925"/>
            <a:ext cx="14979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" sz="2800" u="none" cap="none" strike="noStrike">
                <a:solidFill>
                  <a:srgbClr val="B7B7B7"/>
                </a:solidFill>
                <a:latin typeface="Space Mono"/>
                <a:ea typeface="Space Mono"/>
                <a:cs typeface="Space Mono"/>
                <a:sym typeface="Space Mono"/>
              </a:rPr>
              <a:t>Your Logo Here</a:t>
            </a:r>
            <a:endParaRPr b="0" i="0" sz="2800" u="none" cap="none" strike="noStrike">
              <a:solidFill>
                <a:srgbClr val="B7B7B7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575"/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2826100" y="1241625"/>
            <a:ext cx="3655200" cy="7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6481275" y="2294575"/>
            <a:ext cx="2178600" cy="118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4019551" y="2524525"/>
            <a:ext cx="1598100" cy="77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790850" y="2294575"/>
            <a:ext cx="2178600" cy="118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6753600" y="2524525"/>
            <a:ext cx="720144" cy="617274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999625" y="2524525"/>
            <a:ext cx="720144" cy="617274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7830800" y="2548775"/>
            <a:ext cx="562800" cy="502275"/>
          </a:xfrm>
          <a:prstGeom prst="flowChartPredefined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2099925" y="2548775"/>
            <a:ext cx="562800" cy="502275"/>
          </a:xfrm>
          <a:prstGeom prst="flowChartPredefined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1803375" y="4395577"/>
            <a:ext cx="5706600" cy="7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2826100" y="3693075"/>
            <a:ext cx="1065000" cy="49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5688600" y="3693075"/>
            <a:ext cx="1065000" cy="49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Mono"/>
              <a:ea typeface="Space Mono"/>
              <a:cs typeface="Space Mono"/>
              <a:sym typeface="Space Mono"/>
            </a:endParaRPr>
          </a:p>
        </p:txBody>
      </p:sp>
      <p:cxnSp>
        <p:nvCxnSpPr>
          <p:cNvPr id="140" name="Google Shape;140;p25"/>
          <p:cNvCxnSpPr>
            <a:stCxn id="138" idx="2"/>
          </p:cNvCxnSpPr>
          <p:nvPr/>
        </p:nvCxnSpPr>
        <p:spPr>
          <a:xfrm flipH="1">
            <a:off x="3352600" y="4183275"/>
            <a:ext cx="6000" cy="235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1" name="Google Shape;141;p25"/>
          <p:cNvCxnSpPr/>
          <p:nvPr/>
        </p:nvCxnSpPr>
        <p:spPr>
          <a:xfrm flipH="1">
            <a:off x="6218100" y="4160064"/>
            <a:ext cx="6000" cy="235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2" name="Google Shape;142;p25"/>
          <p:cNvCxnSpPr>
            <a:stCxn id="131" idx="1"/>
            <a:endCxn id="132" idx="3"/>
          </p:cNvCxnSpPr>
          <p:nvPr/>
        </p:nvCxnSpPr>
        <p:spPr>
          <a:xfrm rot="10800000">
            <a:off x="2969551" y="2887825"/>
            <a:ext cx="1050000" cy="24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3" name="Google Shape;143;p25"/>
          <p:cNvCxnSpPr>
            <a:stCxn id="130" idx="1"/>
          </p:cNvCxnSpPr>
          <p:nvPr/>
        </p:nvCxnSpPr>
        <p:spPr>
          <a:xfrm flipH="1">
            <a:off x="5617575" y="2887675"/>
            <a:ext cx="863700" cy="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4" name="Google Shape;144;p25"/>
          <p:cNvCxnSpPr/>
          <p:nvPr/>
        </p:nvCxnSpPr>
        <p:spPr>
          <a:xfrm flipH="1">
            <a:off x="2693025" y="1955675"/>
            <a:ext cx="429600" cy="333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5" name="Google Shape;145;p25"/>
          <p:cNvCxnSpPr/>
          <p:nvPr/>
        </p:nvCxnSpPr>
        <p:spPr>
          <a:xfrm>
            <a:off x="6269475" y="1949625"/>
            <a:ext cx="478200" cy="357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6" name="Google Shape;146;p25"/>
          <p:cNvCxnSpPr>
            <a:endCxn id="139" idx="0"/>
          </p:cNvCxnSpPr>
          <p:nvPr/>
        </p:nvCxnSpPr>
        <p:spPr>
          <a:xfrm flipH="1">
            <a:off x="6221100" y="3492675"/>
            <a:ext cx="447900" cy="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5"/>
          <p:cNvCxnSpPr>
            <a:stCxn id="131" idx="2"/>
            <a:endCxn id="139" idx="0"/>
          </p:cNvCxnSpPr>
          <p:nvPr/>
        </p:nvCxnSpPr>
        <p:spPr>
          <a:xfrm>
            <a:off x="4818601" y="3299125"/>
            <a:ext cx="1402500" cy="393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5"/>
          <p:cNvCxnSpPr>
            <a:stCxn id="131" idx="2"/>
            <a:endCxn id="138" idx="0"/>
          </p:cNvCxnSpPr>
          <p:nvPr/>
        </p:nvCxnSpPr>
        <p:spPr>
          <a:xfrm flipH="1">
            <a:off x="3358501" y="3299125"/>
            <a:ext cx="1460100" cy="393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5"/>
          <p:cNvCxnSpPr>
            <a:stCxn id="138" idx="0"/>
          </p:cNvCxnSpPr>
          <p:nvPr/>
        </p:nvCxnSpPr>
        <p:spPr>
          <a:xfrm rot="10800000">
            <a:off x="2747500" y="3474675"/>
            <a:ext cx="611100" cy="218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5"/>
          <p:cNvCxnSpPr/>
          <p:nvPr/>
        </p:nvCxnSpPr>
        <p:spPr>
          <a:xfrm flipH="1">
            <a:off x="4805094" y="1949625"/>
            <a:ext cx="12000" cy="57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1" name="Google Shape;151;p25"/>
          <p:cNvSpPr txBox="1"/>
          <p:nvPr/>
        </p:nvSpPr>
        <p:spPr>
          <a:xfrm>
            <a:off x="3667250" y="1349325"/>
            <a:ext cx="211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Presentation</a:t>
            </a:r>
            <a:endParaRPr sz="20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7057275" y="3051050"/>
            <a:ext cx="128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Intent</a:t>
            </a:r>
            <a:endParaRPr sz="20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783609" y="3024485"/>
            <a:ext cx="231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Observability</a:t>
            </a:r>
            <a:endParaRPr sz="20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4019550" y="2662375"/>
            <a:ext cx="175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Orchestrator</a:t>
            </a:r>
            <a:endParaRPr sz="16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636448" y="3711025"/>
            <a:ext cx="123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Executor</a:t>
            </a:r>
            <a:endParaRPr sz="16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2739550" y="3711025"/>
            <a:ext cx="131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Collector</a:t>
            </a:r>
            <a:endParaRPr sz="15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506925" y="4538425"/>
            <a:ext cx="255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rPr>
              <a:t>Network Devices</a:t>
            </a:r>
            <a:endParaRPr sz="2000">
              <a:solidFill>
                <a:schemeClr val="dk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ct val="131250"/>
              <a:buNone/>
            </a:pPr>
            <a:r>
              <a:rPr lang="en"/>
              <a:t>Why These Blocks?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Blocks are: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 handles growth in: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sophistication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scale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en"/>
              <a:t>Intent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29">
                <a:latin typeface="Calibri"/>
                <a:ea typeface="Calibri"/>
                <a:cs typeface="Calibri"/>
                <a:sym typeface="Calibri"/>
              </a:rPr>
              <a:t>Captures expected outcomes</a:t>
            </a:r>
            <a:endParaRPr sz="3929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29">
                <a:latin typeface="Calibri"/>
                <a:ea typeface="Calibri"/>
                <a:cs typeface="Calibri"/>
                <a:sym typeface="Calibri"/>
              </a:rPr>
              <a:t>SHOULD be:</a:t>
            </a:r>
            <a:endParaRPr sz="4329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15">
                <a:latin typeface="Calibri"/>
                <a:ea typeface="Calibri"/>
                <a:cs typeface="Calibri"/>
                <a:sym typeface="Calibri"/>
              </a:rPr>
              <a:t>Versioned</a:t>
            </a:r>
            <a:endParaRPr sz="3915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15">
                <a:latin typeface="Calibri"/>
                <a:ea typeface="Calibri"/>
                <a:cs typeface="Calibri"/>
                <a:sym typeface="Calibri"/>
              </a:rPr>
              <a:t>Extensible</a:t>
            </a:r>
            <a:endParaRPr sz="3915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15">
                <a:latin typeface="Calibri"/>
                <a:ea typeface="Calibri"/>
                <a:cs typeface="Calibri"/>
                <a:sym typeface="Calibri"/>
              </a:rPr>
              <a:t>Normalized</a:t>
            </a:r>
            <a:endParaRPr sz="3915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15">
                <a:latin typeface="Calibri"/>
                <a:ea typeface="Calibri"/>
                <a:cs typeface="Calibri"/>
                <a:sym typeface="Calibri"/>
              </a:rPr>
              <a:t>Declarative</a:t>
            </a:r>
            <a:endParaRPr sz="3915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500" y="1606275"/>
            <a:ext cx="4876800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Observability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700" y="1605525"/>
            <a:ext cx="4238125" cy="25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Captures Operational Truths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SHOULD be: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Timestamped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Queryable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6139450" y="4115825"/>
            <a:ext cx="2850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</a:rPr>
              <a:t>https://p0.piqsels.com/preview/68/699/589/observe-monitoring-spy-search.jpg</a:t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Executor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500" y="1695450"/>
            <a:ext cx="3798425" cy="21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152475"/>
            <a:ext cx="43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Pushes the configuration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SHOULD be: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Multi-protocol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Dry-runnable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Idempotent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5053975" y="3860550"/>
            <a:ext cx="3975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https://www.starwars-universe.com/vehicule-253-super-destroyer-stellaire-de-classe-executor-executor.html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Collector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75" y="1713600"/>
            <a:ext cx="3210775" cy="23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Gather data from network devices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SHOULD: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push/pull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Multi-vendor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Multi-protocol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Orchestrator</a:t>
            </a:r>
            <a:endParaRPr/>
          </a:p>
        </p:txBody>
      </p:sp>
      <p:pic>
        <p:nvPicPr>
          <p:cNvPr descr="Conductor with baton and graph  Color  Illustrator Ver. 5  Grouped elements     Music to my ears   Conducting business (Provided by Getty Images)"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27" y="1591475"/>
            <a:ext cx="2314925" cy="29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1152475"/>
            <a:ext cx="490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54">
                <a:latin typeface="Calibri"/>
                <a:ea typeface="Calibri"/>
                <a:cs typeface="Calibri"/>
                <a:sym typeface="Calibri"/>
              </a:rPr>
              <a:t>Allows sophisticated coordination and integration of the various blocks</a:t>
            </a:r>
            <a:endParaRPr sz="4854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SHOULD handle failure scenarios, recovery from failures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687625" y="11952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29">
                <a:latin typeface="Calibri"/>
                <a:ea typeface="Calibri"/>
                <a:cs typeface="Calibri"/>
                <a:sym typeface="Calibri"/>
              </a:rPr>
              <a:t>How humans interact with the system</a:t>
            </a:r>
            <a:endParaRPr sz="3929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786">
                <a:latin typeface="Calibri"/>
                <a:ea typeface="Calibri"/>
                <a:cs typeface="Calibri"/>
                <a:sym typeface="Calibri"/>
              </a:rPr>
              <a:t>SHOULD be multi-modal</a:t>
            </a:r>
            <a:endParaRPr sz="3786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800">
                <a:latin typeface="Calibri"/>
                <a:ea typeface="Calibri"/>
                <a:cs typeface="Calibri"/>
                <a:sym typeface="Calibri"/>
              </a:rPr>
              <a:t>Does not imply a “a single pane of glass”, nor precludes it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ture artificial intelligence robot and cyborg. (Provided by Getty Images)"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100" y="1291150"/>
            <a:ext cx="4007101" cy="24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What Else?</a:t>
            </a:r>
            <a:endParaRPr sz="3400"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Srividya working on examples to buttress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Urs/Steinn working on redoing their toolkit picture to fit these categories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Implementation docs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Next Steps</a:t>
            </a:r>
            <a:endParaRPr sz="3400"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Seek community input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 that to decide how to expand and make this document more useful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Iterative but fast (measurable progress presented each AC)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Is There a Real Ryan Shaw?</a:t>
            </a:r>
            <a:endParaRPr sz="3480"/>
          </a:p>
        </p:txBody>
      </p:sp>
      <p:pic>
        <p:nvPicPr>
          <p:cNvPr id="80" name="Google Shape;80;p17" title="tempImageaZsFQ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75" y="1349975"/>
            <a:ext cx="2288699" cy="30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54650" y="194100"/>
            <a:ext cx="85206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3"/>
              <a:buNone/>
            </a:pPr>
            <a:r>
              <a:rPr lang="en" sz="4800"/>
              <a:t>Links</a:t>
            </a:r>
            <a:endParaRPr sz="4800"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132525" y="1592000"/>
            <a:ext cx="85206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https://github.com/Network-Automation-Forum/reference/blob/main/docs/Framework/Framework.md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311700" y="39240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TL;DS</a:t>
            </a:r>
            <a:endParaRPr sz="3480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Simple building blocks that underpin any network automation framework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/>
              <a:t>Terminology and a couple of key points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40">
                <a:solidFill>
                  <a:srgbClr val="FFFF00"/>
                </a:solidFill>
              </a:rPr>
              <a:t>What It Is</a:t>
            </a:r>
            <a:endParaRPr sz="344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80"/>
          </a:p>
        </p:txBody>
      </p:sp>
      <p:pic>
        <p:nvPicPr>
          <p:cNvPr descr="Map of the World (Provided by Getty Images)"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325" y="1127775"/>
            <a:ext cx="6396575" cy="352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What Problem Is It Meant to Solve?</a:t>
            </a:r>
            <a:endParaRPr sz="3480"/>
          </a:p>
        </p:txBody>
      </p:sp>
      <p:pic>
        <p:nvPicPr>
          <p:cNvPr descr="Bull rider (Provided by Getty Images)"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450" y="1575425"/>
            <a:ext cx="3330299" cy="278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Audience</a:t>
            </a:r>
            <a:endParaRPr sz="3480"/>
          </a:p>
        </p:txBody>
      </p:sp>
      <p:pic>
        <p:nvPicPr>
          <p:cNvPr descr="Multiracial team of engineers or architects, brainstorming together over joint building project (Provided by Getty Images)"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550" y="1151875"/>
            <a:ext cx="6057677" cy="348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xkcd cartoon?</a:t>
            </a:r>
            <a:endParaRPr sz="3480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589" y="1253700"/>
            <a:ext cx="5783875" cy="32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5216525" y="4533150"/>
            <a:ext cx="216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https://imgs.xkcd.com/comics/standards.png</a:t>
            </a:r>
            <a:endParaRPr sz="60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What Else Is This Not?</a:t>
            </a:r>
            <a:endParaRPr sz="3480"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recommending protocols or tools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Talk about characteristics and why they matter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Be inclusive, not exclusive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380"/>
              <a:t>Multiple Perspectives</a:t>
            </a:r>
            <a:endParaRPr sz="3380"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22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92"/>
              <a:buChar char="●"/>
            </a:pPr>
            <a:r>
              <a:rPr lang="en" sz="2892"/>
              <a:t>People who championed the current state</a:t>
            </a:r>
            <a:endParaRPr sz="2892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FFFF00"/>
                </a:solidFill>
              </a:rPr>
              <a:t>Operators</a:t>
            </a:r>
            <a:r>
              <a:rPr lang="en" sz="2400"/>
              <a:t> (Ryan, Claudia)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FFFF00"/>
                </a:solidFill>
              </a:rPr>
              <a:t>Vendors</a:t>
            </a:r>
            <a:r>
              <a:rPr lang="en" sz="2400"/>
              <a:t> (Wim, Srividya)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FFFF00"/>
                </a:solidFill>
              </a:rPr>
              <a:t>Automation engineers</a:t>
            </a:r>
            <a:r>
              <a:rPr lang="en" sz="2400"/>
              <a:t> (Christian, Claudia, Ryan)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FFFF00"/>
                </a:solidFill>
              </a:rPr>
              <a:t>Management Vendors</a:t>
            </a:r>
            <a:r>
              <a:rPr lang="en" sz="2400"/>
              <a:t> (Damien, Dinesh)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FFFF00"/>
                </a:solidFill>
              </a:rPr>
              <a:t>Community</a:t>
            </a:r>
            <a:r>
              <a:rPr lang="en" sz="2400"/>
              <a:t> (NAF Slack and meetings)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F AC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